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16"/>
  </p:notesMasterIdLst>
  <p:sldIdLst>
    <p:sldId id="258" r:id="rId5"/>
    <p:sldId id="262" r:id="rId6"/>
    <p:sldId id="278" r:id="rId7"/>
    <p:sldId id="259" r:id="rId8"/>
    <p:sldId id="299" r:id="rId9"/>
    <p:sldId id="298" r:id="rId10"/>
    <p:sldId id="288" r:id="rId11"/>
    <p:sldId id="297" r:id="rId12"/>
    <p:sldId id="290" r:id="rId13"/>
    <p:sldId id="300" r:id="rId14"/>
    <p:sldId id="286" r:id="rId15"/>
  </p:sldIdLst>
  <p:sldSz cx="9144000" cy="5143500" type="screen16x9"/>
  <p:notesSz cx="6858000" cy="9144000"/>
  <p:embeddedFontLst>
    <p:embeddedFont>
      <p:font typeface="Inter" panose="020B0604020202020204" charset="0"/>
      <p:regular r:id="rId17"/>
      <p:bold r:id="rId18"/>
      <p:italic r:id="rId19"/>
      <p:boldItalic r:id="rId20"/>
    </p:embeddedFont>
    <p:embeddedFont>
      <p:font typeface="Inter Light" panose="020B0604020202020204" charset="0"/>
      <p:regular r:id="rId21"/>
      <p:bold r:id="rId22"/>
      <p:italic r:id="rId23"/>
      <p:boldItalic r:id="rId24"/>
    </p:embeddedFont>
    <p:embeddedFont>
      <p:font typeface="Lora" pitchFamily="2" charset="0"/>
      <p:regular r:id="rId25"/>
      <p:bold r:id="rId26"/>
      <p:italic r:id="rId27"/>
      <p:boldItalic r:id="rId28"/>
    </p:embeddedFont>
    <p:embeddedFont>
      <p:font typeface="Lora Medium" panose="020F0502020204030204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747775"/>
          </p15:clr>
        </p15:guide>
        <p15:guide id="2" pos="5579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1"/>
    <a:srgbClr val="08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26EBB-4AD1-44C1-A82A-B7A3A7AAF1CE}" v="1" dt="2025-06-12T14:44:01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1"/>
    <p:restoredTop sz="94694"/>
  </p:normalViewPr>
  <p:slideViewPr>
    <p:cSldViewPr snapToGrid="0">
      <p:cViewPr varScale="1">
        <p:scale>
          <a:sx n="145" d="100"/>
          <a:sy n="145" d="100"/>
        </p:scale>
        <p:origin x="822" y="108"/>
      </p:cViewPr>
      <p:guideLst>
        <p:guide orient="horz" pos="1439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fe9fc8379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fe9fc8379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fe9fc8379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fe9fc8379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00bb8030ac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00bb8030ac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fe9fc83798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fe9fc83798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>
          <a:extLst>
            <a:ext uri="{FF2B5EF4-FFF2-40B4-BE49-F238E27FC236}">
              <a16:creationId xmlns:a16="http://schemas.microsoft.com/office/drawing/2014/main" id="{D10EE27F-3A9E-0A13-FD22-AD2A6D798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00bb8030ac_1_187:notes">
            <a:extLst>
              <a:ext uri="{FF2B5EF4-FFF2-40B4-BE49-F238E27FC236}">
                <a16:creationId xmlns:a16="http://schemas.microsoft.com/office/drawing/2014/main" id="{7EC46501-8F76-1566-82B2-82989F9EBE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00bb8030ac_1_187:notes">
            <a:extLst>
              <a:ext uri="{FF2B5EF4-FFF2-40B4-BE49-F238E27FC236}">
                <a16:creationId xmlns:a16="http://schemas.microsoft.com/office/drawing/2014/main" id="{4975A19D-F40E-3169-C87A-8A339D605D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04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>
          <a:extLst>
            <a:ext uri="{FF2B5EF4-FFF2-40B4-BE49-F238E27FC236}">
              <a16:creationId xmlns:a16="http://schemas.microsoft.com/office/drawing/2014/main" id="{2B0AABAA-5DD7-7249-6065-D906E8F0D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00bb8030ac_1_187:notes">
            <a:extLst>
              <a:ext uri="{FF2B5EF4-FFF2-40B4-BE49-F238E27FC236}">
                <a16:creationId xmlns:a16="http://schemas.microsoft.com/office/drawing/2014/main" id="{8499CB4F-A313-C46D-CC0B-358476116D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00bb8030ac_1_187:notes">
            <a:extLst>
              <a:ext uri="{FF2B5EF4-FFF2-40B4-BE49-F238E27FC236}">
                <a16:creationId xmlns:a16="http://schemas.microsoft.com/office/drawing/2014/main" id="{1EB31514-D3D9-3A8F-DB05-D5085BB126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58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>
          <a:extLst>
            <a:ext uri="{FF2B5EF4-FFF2-40B4-BE49-F238E27FC236}">
              <a16:creationId xmlns:a16="http://schemas.microsoft.com/office/drawing/2014/main" id="{E2346577-8941-4E7B-627F-CEEDCB3DC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00bb8030ac_1_187:notes">
            <a:extLst>
              <a:ext uri="{FF2B5EF4-FFF2-40B4-BE49-F238E27FC236}">
                <a16:creationId xmlns:a16="http://schemas.microsoft.com/office/drawing/2014/main" id="{F5BA9D1F-097C-BCB9-187B-BE4BAA4C78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00bb8030ac_1_187:notes">
            <a:extLst>
              <a:ext uri="{FF2B5EF4-FFF2-40B4-BE49-F238E27FC236}">
                <a16:creationId xmlns:a16="http://schemas.microsoft.com/office/drawing/2014/main" id="{6576CA25-0706-2147-5D14-CF9FE2F921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24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00bb8030ac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00bb8030ac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">
  <p:cSld name="TITLE_1_1">
    <p:bg>
      <p:bgPr>
        <a:solidFill>
          <a:srgbClr val="EAEDF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/>
        </p:nvSpPr>
        <p:spPr>
          <a:xfrm>
            <a:off x="111125" y="135900"/>
            <a:ext cx="10845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31DC"/>
                </a:solidFill>
                <a:latin typeface="Inter Light"/>
                <a:ea typeface="Inter Light"/>
                <a:cs typeface="Inter Light"/>
                <a:sym typeface="Inter Light"/>
              </a:rPr>
              <a:t>© T’WORKS</a:t>
            </a:r>
            <a:endParaRPr sz="500">
              <a:solidFill>
                <a:srgbClr val="0031DC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31DC"/>
                </a:solidFill>
                <a:latin typeface="Inter Light"/>
                <a:ea typeface="Inter Light"/>
                <a:cs typeface="Inter Light"/>
                <a:sym typeface="Inter Light"/>
              </a:rPr>
              <a:t>ALL RIGHTS RESERVED</a:t>
            </a:r>
            <a:endParaRPr sz="500">
              <a:solidFill>
                <a:srgbClr val="0031DC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01275" y="519950"/>
            <a:ext cx="19881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DC"/>
              </a:buClr>
              <a:buSzPts val="1800"/>
              <a:buFont typeface="Lora"/>
              <a:buNone/>
              <a:defRPr sz="1800">
                <a:solidFill>
                  <a:srgbClr val="0031DC"/>
                </a:solidFill>
                <a:latin typeface="Lora Medium"/>
                <a:ea typeface="Lora Medium"/>
                <a:cs typeface="Lora Medium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2"/>
          </p:nvPr>
        </p:nvSpPr>
        <p:spPr>
          <a:xfrm>
            <a:off x="7054600" y="519950"/>
            <a:ext cx="19881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DC"/>
              </a:buClr>
              <a:buSzPts val="1800"/>
              <a:buFont typeface="Lora"/>
              <a:buNone/>
              <a:defRPr sz="1800">
                <a:solidFill>
                  <a:srgbClr val="0031DC"/>
                </a:solidFill>
                <a:latin typeface="Lora Medium"/>
                <a:ea typeface="Lora Medium"/>
                <a:cs typeface="Lora Medium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" type="secHead">
  <p:cSld name="SECTION_HEADER">
    <p:bg>
      <p:bgPr>
        <a:solidFill>
          <a:srgbClr val="0031DC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6564000" y="-4700"/>
            <a:ext cx="2580000" cy="5143500"/>
          </a:xfrm>
          <a:prstGeom prst="rect">
            <a:avLst/>
          </a:prstGeom>
          <a:solidFill>
            <a:srgbClr val="0A1B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Google Shape;23;p5"/>
          <p:cNvPicPr preferRelativeResize="0"/>
          <p:nvPr/>
        </p:nvPicPr>
        <p:blipFill>
          <a:blip r:embed="rId2"/>
          <a:srcRect/>
          <a:stretch/>
        </p:blipFill>
        <p:spPr>
          <a:xfrm>
            <a:off x="252707" y="199446"/>
            <a:ext cx="190160" cy="2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34100" y="3880000"/>
            <a:ext cx="3648300" cy="11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100"/>
              <a:buFont typeface="Lora"/>
              <a:buNone/>
              <a:defRPr sz="31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2"/>
          </p:nvPr>
        </p:nvSpPr>
        <p:spPr>
          <a:xfrm>
            <a:off x="2747850" y="3880000"/>
            <a:ext cx="3648300" cy="11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100"/>
              <a:buFont typeface="Lora"/>
              <a:buNone/>
              <a:defRPr sz="3100">
                <a:solidFill>
                  <a:srgbClr val="081A36"/>
                </a:solidFill>
                <a:latin typeface="Lora Medium"/>
                <a:ea typeface="Lora Medium"/>
                <a:cs typeface="Lora Medium"/>
                <a:sym typeface="Lor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7693675" y="4434375"/>
            <a:ext cx="13188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1000"/>
              <a:buFont typeface="Lora"/>
              <a:buNone/>
              <a:defRPr sz="10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rcRect l="41365"/>
          <a:stretch>
            <a:fillRect/>
          </a:stretch>
        </p:blipFill>
        <p:spPr>
          <a:xfrm>
            <a:off x="3782400" y="-4692"/>
            <a:ext cx="5361603" cy="514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">
  <p:cSld name="SECTION_HEADER_1">
    <p:bg>
      <p:bgPr>
        <a:solidFill>
          <a:srgbClr val="F17350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6564000" y="-4700"/>
            <a:ext cx="2580000" cy="5143500"/>
          </a:xfrm>
          <a:prstGeom prst="rect">
            <a:avLst/>
          </a:prstGeom>
          <a:solidFill>
            <a:srgbClr val="0A1B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2"/>
          <a:srcRect/>
          <a:stretch/>
        </p:blipFill>
        <p:spPr>
          <a:xfrm>
            <a:off x="252720" y="199446"/>
            <a:ext cx="190135" cy="2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34100" y="3880000"/>
            <a:ext cx="3648300" cy="11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100"/>
              <a:buFont typeface="Lora"/>
              <a:buNone/>
              <a:defRPr sz="31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None/>
              <a:defRPr sz="3200">
                <a:solidFill>
                  <a:srgbClr val="EAEEF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 idx="2"/>
          </p:nvPr>
        </p:nvSpPr>
        <p:spPr>
          <a:xfrm>
            <a:off x="2747850" y="3880000"/>
            <a:ext cx="3648300" cy="11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100"/>
              <a:buFont typeface="Lora"/>
              <a:buNone/>
              <a:defRPr sz="3100">
                <a:solidFill>
                  <a:srgbClr val="081A36"/>
                </a:solidFill>
                <a:latin typeface="Lora Medium"/>
                <a:ea typeface="Lora Medium"/>
                <a:cs typeface="Lora Medium"/>
                <a:sym typeface="Lor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3200"/>
              <a:buFont typeface="Lora Medium"/>
              <a:buNone/>
              <a:defRPr sz="32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 Medium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7693675" y="4434375"/>
            <a:ext cx="13188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1000"/>
              <a:buFont typeface="Lora"/>
              <a:buNone/>
              <a:defRPr sz="10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ora"/>
              <a:buNone/>
              <a:defRPr sz="1500">
                <a:latin typeface="Lora Medium"/>
                <a:ea typeface="Lora Medium"/>
                <a:cs typeface="Lora Medium"/>
                <a:sym typeface="Lora"/>
              </a:defRPr>
            </a:lvl9pPr>
          </a:lstStyle>
          <a:p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rcRect l="56522"/>
          <a:stretch>
            <a:fillRect/>
          </a:stretch>
        </p:blipFill>
        <p:spPr>
          <a:xfrm>
            <a:off x="5168348" y="-4700"/>
            <a:ext cx="39756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" preserve="1">
  <p:cSld name="1_13">
    <p:bg>
      <p:bgPr>
        <a:solidFill>
          <a:srgbClr val="081A3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49600" y="760900"/>
            <a:ext cx="40461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600"/>
              <a:buFont typeface="Lora"/>
              <a:buNone/>
              <a:defRPr sz="36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1500"/>
              <a:buFont typeface="Lora Medium"/>
              <a:buNone/>
              <a:defRPr sz="1500">
                <a:solidFill>
                  <a:srgbClr val="081A36"/>
                </a:solidFill>
                <a:latin typeface="Lora Medium"/>
                <a:ea typeface="Lora Medium"/>
                <a:cs typeface="Lora Medium"/>
                <a:sym typeface="Lor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1500"/>
              <a:buFont typeface="Lora Medium"/>
              <a:buNone/>
              <a:defRPr sz="1500">
                <a:solidFill>
                  <a:srgbClr val="081A36"/>
                </a:solidFill>
                <a:latin typeface="Lora Medium"/>
                <a:ea typeface="Lora Medium"/>
                <a:cs typeface="Lora Medium"/>
                <a:sym typeface="Lor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1500"/>
              <a:buFont typeface="Lora Medium"/>
              <a:buNone/>
              <a:defRPr sz="1500">
                <a:solidFill>
                  <a:srgbClr val="081A36"/>
                </a:solidFill>
                <a:latin typeface="Lora Medium"/>
                <a:ea typeface="Lora Medium"/>
                <a:cs typeface="Lora Medium"/>
                <a:sym typeface="Lor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1500"/>
              <a:buFont typeface="Lora Medium"/>
              <a:buNone/>
              <a:defRPr sz="1500">
                <a:solidFill>
                  <a:srgbClr val="081A36"/>
                </a:solidFill>
                <a:latin typeface="Lora Medium"/>
                <a:ea typeface="Lora Medium"/>
                <a:cs typeface="Lora Medium"/>
                <a:sym typeface="Lor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1500"/>
              <a:buFont typeface="Lora Medium"/>
              <a:buNone/>
              <a:defRPr sz="1500">
                <a:solidFill>
                  <a:srgbClr val="081A36"/>
                </a:solidFill>
                <a:latin typeface="Lora Medium"/>
                <a:ea typeface="Lora Medium"/>
                <a:cs typeface="Lora Medium"/>
                <a:sym typeface="Lor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1500"/>
              <a:buFont typeface="Lora Medium"/>
              <a:buNone/>
              <a:defRPr sz="1500">
                <a:solidFill>
                  <a:srgbClr val="081A36"/>
                </a:solidFill>
                <a:latin typeface="Lora Medium"/>
                <a:ea typeface="Lora Medium"/>
                <a:cs typeface="Lora Medium"/>
                <a:sym typeface="Lor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1500"/>
              <a:buFont typeface="Lora Medium"/>
              <a:buNone/>
              <a:defRPr sz="1500">
                <a:solidFill>
                  <a:srgbClr val="081A36"/>
                </a:solidFill>
                <a:latin typeface="Lora Medium"/>
                <a:ea typeface="Lora Medium"/>
                <a:cs typeface="Lora Medium"/>
                <a:sym typeface="Lor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1500"/>
              <a:buFont typeface="Lora Medium"/>
              <a:buNone/>
              <a:defRPr sz="1500">
                <a:solidFill>
                  <a:srgbClr val="081A36"/>
                </a:solidFill>
                <a:latin typeface="Lora Medium"/>
                <a:ea typeface="Lora Medium"/>
                <a:cs typeface="Lora Medium"/>
                <a:sym typeface="Lora Medium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2366850" y="183425"/>
            <a:ext cx="4410300" cy="277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EAEE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rgbClr val="EAEEF1"/>
                </a:solidFill>
              </a:ln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5359700" y="156550"/>
            <a:ext cx="1359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600"/>
              <a:buFont typeface="Inter Light"/>
              <a:buNone/>
              <a:defRPr sz="600">
                <a:solidFill>
                  <a:srgbClr val="EAEEF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2"/>
          </p:nvPr>
        </p:nvSpPr>
        <p:spPr>
          <a:xfrm>
            <a:off x="2433825" y="156550"/>
            <a:ext cx="1359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600"/>
              <a:buFont typeface="Inter Light"/>
              <a:buNone/>
              <a:defRPr sz="600">
                <a:solidFill>
                  <a:srgbClr val="EAEEF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3"/>
          </p:nvPr>
        </p:nvSpPr>
        <p:spPr>
          <a:xfrm>
            <a:off x="788750" y="2032500"/>
            <a:ext cx="3955500" cy="4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99400" y="4822025"/>
            <a:ext cx="1295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EAEEF1"/>
                </a:solidFill>
                <a:latin typeface="Inter Light"/>
                <a:ea typeface="Inter Light"/>
                <a:cs typeface="Inter Light"/>
                <a:sym typeface="Inter Light"/>
              </a:rPr>
              <a:t>© T’WORKS ALL RIGHTS RESERVED</a:t>
            </a:r>
            <a:endParaRPr sz="200">
              <a:solidFill>
                <a:srgbClr val="EAEEF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4"/>
          </p:nvPr>
        </p:nvSpPr>
        <p:spPr>
          <a:xfrm>
            <a:off x="7533250" y="163338"/>
            <a:ext cx="1359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600"/>
              <a:buFont typeface="Inter Light"/>
              <a:buNone/>
              <a:defRPr sz="600">
                <a:solidFill>
                  <a:srgbClr val="EAEEF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5"/>
          </p:nvPr>
        </p:nvSpPr>
        <p:spPr>
          <a:xfrm>
            <a:off x="788750" y="2508556"/>
            <a:ext cx="3955500" cy="4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6"/>
          </p:nvPr>
        </p:nvSpPr>
        <p:spPr>
          <a:xfrm>
            <a:off x="788750" y="2984613"/>
            <a:ext cx="3955500" cy="4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7"/>
          </p:nvPr>
        </p:nvSpPr>
        <p:spPr>
          <a:xfrm>
            <a:off x="788750" y="3460669"/>
            <a:ext cx="3955500" cy="4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8"/>
          </p:nvPr>
        </p:nvSpPr>
        <p:spPr>
          <a:xfrm>
            <a:off x="788750" y="3936725"/>
            <a:ext cx="3955500" cy="4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9"/>
          </p:nvPr>
        </p:nvSpPr>
        <p:spPr>
          <a:xfrm>
            <a:off x="4991350" y="2032513"/>
            <a:ext cx="3955500" cy="4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13"/>
          </p:nvPr>
        </p:nvSpPr>
        <p:spPr>
          <a:xfrm>
            <a:off x="4991350" y="2508569"/>
            <a:ext cx="3955500" cy="4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14"/>
          </p:nvPr>
        </p:nvSpPr>
        <p:spPr>
          <a:xfrm>
            <a:off x="4991350" y="2984625"/>
            <a:ext cx="3955500" cy="4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5"/>
          </p:nvPr>
        </p:nvSpPr>
        <p:spPr>
          <a:xfrm>
            <a:off x="4991350" y="3460681"/>
            <a:ext cx="3955500" cy="4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6"/>
          </p:nvPr>
        </p:nvSpPr>
        <p:spPr>
          <a:xfrm>
            <a:off x="4991350" y="3936738"/>
            <a:ext cx="3955500" cy="4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pic>
        <p:nvPicPr>
          <p:cNvPr id="2" name="Google Shape;300;p26">
            <a:extLst>
              <a:ext uri="{FF2B5EF4-FFF2-40B4-BE49-F238E27FC236}">
                <a16:creationId xmlns:a16="http://schemas.microsoft.com/office/drawing/2014/main" id="{2F36C91F-4A0D-E305-641C-A2D1F3634E6B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259257" y="199446"/>
            <a:ext cx="190160" cy="2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58;p23">
            <a:extLst>
              <a:ext uri="{FF2B5EF4-FFF2-40B4-BE49-F238E27FC236}">
                <a16:creationId xmlns:a16="http://schemas.microsoft.com/office/drawing/2014/main" id="{EC9F598F-8439-BAD8-A41B-2A52E6BC7A2A}"/>
              </a:ext>
            </a:extLst>
          </p:cNvPr>
          <p:cNvSpPr txBox="1"/>
          <p:nvPr userDrawn="1"/>
        </p:nvSpPr>
        <p:spPr>
          <a:xfrm>
            <a:off x="1283368" y="4822025"/>
            <a:ext cx="7608882" cy="21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 b="0" i="0" u="none" strike="noStrike" cap="none">
                <a:solidFill>
                  <a:srgbClr val="EAEEF1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© T’WORKS. Confidential – For recipient use only. Do not share without permission.</a:t>
            </a:r>
            <a:endParaRPr sz="200">
              <a:solidFill>
                <a:srgbClr val="EAEEF1"/>
              </a:solidFill>
              <a:latin typeface="Inter" panose="02000503000000020004" pitchFamily="2" charset="0"/>
              <a:ea typeface="Inter" panose="02000503000000020004" pitchFamily="2" charset="0"/>
              <a:cs typeface="Inter Light"/>
              <a:sym typeface="In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889240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">
  <p:cSld name="CUSTOM_1_1_1_1_1_1">
    <p:bg>
      <p:bgPr>
        <a:solidFill>
          <a:srgbClr val="EAEEF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>
            <a:spLocks noGrp="1"/>
          </p:cNvSpPr>
          <p:nvPr>
            <p:ph type="title"/>
          </p:nvPr>
        </p:nvSpPr>
        <p:spPr>
          <a:xfrm>
            <a:off x="169800" y="1369544"/>
            <a:ext cx="41862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2200"/>
              <a:buFont typeface="Lora"/>
              <a:buNone/>
              <a:defRPr sz="2200">
                <a:solidFill>
                  <a:srgbClr val="0A1B37"/>
                </a:solidFill>
                <a:latin typeface="Lora Medium"/>
                <a:ea typeface="Lora Medium"/>
                <a:cs typeface="Lora Medium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2200"/>
              <a:buFont typeface="Lora"/>
              <a:buNone/>
              <a:defRPr sz="2200">
                <a:solidFill>
                  <a:srgbClr val="0A1B37"/>
                </a:solidFill>
                <a:latin typeface="Lora Medium"/>
                <a:ea typeface="Lora Medium"/>
                <a:cs typeface="Lora Medium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2200"/>
              <a:buFont typeface="Lora"/>
              <a:buNone/>
              <a:defRPr sz="2200">
                <a:solidFill>
                  <a:srgbClr val="0A1B37"/>
                </a:solidFill>
                <a:latin typeface="Lora Medium"/>
                <a:ea typeface="Lora Medium"/>
                <a:cs typeface="Lora Medium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2200"/>
              <a:buFont typeface="Lora"/>
              <a:buNone/>
              <a:defRPr sz="2200">
                <a:solidFill>
                  <a:srgbClr val="0A1B37"/>
                </a:solidFill>
                <a:latin typeface="Lora Medium"/>
                <a:ea typeface="Lora Medium"/>
                <a:cs typeface="Lora Medium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2200"/>
              <a:buFont typeface="Lora"/>
              <a:buNone/>
              <a:defRPr sz="2200">
                <a:solidFill>
                  <a:srgbClr val="0A1B37"/>
                </a:solidFill>
                <a:latin typeface="Lora Medium"/>
                <a:ea typeface="Lora Medium"/>
                <a:cs typeface="Lora Medium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2200"/>
              <a:buFont typeface="Lora"/>
              <a:buNone/>
              <a:defRPr sz="2200">
                <a:solidFill>
                  <a:srgbClr val="0A1B37"/>
                </a:solidFill>
                <a:latin typeface="Lora Medium"/>
                <a:ea typeface="Lora Medium"/>
                <a:cs typeface="Lora Medium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2200"/>
              <a:buFont typeface="Lora"/>
              <a:buNone/>
              <a:defRPr sz="2200">
                <a:solidFill>
                  <a:srgbClr val="0A1B37"/>
                </a:solidFill>
                <a:latin typeface="Lora Medium"/>
                <a:ea typeface="Lora Medium"/>
                <a:cs typeface="Lora Medium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2200"/>
              <a:buFont typeface="Lora"/>
              <a:buNone/>
              <a:defRPr sz="2200">
                <a:solidFill>
                  <a:srgbClr val="0A1B37"/>
                </a:solidFill>
                <a:latin typeface="Lora Medium"/>
                <a:ea typeface="Lora Medium"/>
                <a:cs typeface="Lora Medium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2200"/>
              <a:buFont typeface="Lora"/>
              <a:buNone/>
              <a:defRPr sz="2200">
                <a:solidFill>
                  <a:srgbClr val="0A1B37"/>
                </a:solidFill>
                <a:latin typeface="Lora Medium"/>
                <a:ea typeface="Lora Medium"/>
                <a:cs typeface="Lora Medium"/>
                <a:sym typeface="Lora"/>
              </a:defRPr>
            </a:lvl9pPr>
          </a:lstStyle>
          <a:p>
            <a:endParaRPr/>
          </a:p>
        </p:txBody>
      </p:sp>
      <p:pic>
        <p:nvPicPr>
          <p:cNvPr id="253" name="Google Shape;253;p23"/>
          <p:cNvPicPr preferRelativeResize="0"/>
          <p:nvPr/>
        </p:nvPicPr>
        <p:blipFill>
          <a:blip r:embed="rId2"/>
          <a:srcRect t="96" b="96"/>
          <a:stretch/>
        </p:blipFill>
        <p:spPr>
          <a:xfrm>
            <a:off x="259075" y="199446"/>
            <a:ext cx="190525" cy="2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3"/>
          <p:cNvSpPr/>
          <p:nvPr/>
        </p:nvSpPr>
        <p:spPr>
          <a:xfrm>
            <a:off x="2366850" y="183425"/>
            <a:ext cx="4410300" cy="277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0A1B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"/>
          </p:nvPr>
        </p:nvSpPr>
        <p:spPr>
          <a:xfrm>
            <a:off x="5359700" y="156550"/>
            <a:ext cx="1359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600"/>
              <a:buFont typeface="Inter Light"/>
              <a:buNone/>
              <a:defRPr sz="6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2"/>
          </p:nvPr>
        </p:nvSpPr>
        <p:spPr>
          <a:xfrm>
            <a:off x="2433825" y="156550"/>
            <a:ext cx="1359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600"/>
              <a:buFont typeface="Inter Light"/>
              <a:buNone/>
              <a:defRPr sz="6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/>
          <p:nvPr/>
        </p:nvSpPr>
        <p:spPr>
          <a:xfrm>
            <a:off x="199400" y="4822025"/>
            <a:ext cx="1295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rPr>
              <a:t>© T’WORKS ALL RIGHTS RESERVED</a:t>
            </a:r>
            <a:endParaRPr sz="200">
              <a:solidFill>
                <a:srgbClr val="0A1B37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58" name="Google Shape;258;p23"/>
          <p:cNvSpPr txBox="1"/>
          <p:nvPr/>
        </p:nvSpPr>
        <p:spPr>
          <a:xfrm>
            <a:off x="1283368" y="4822025"/>
            <a:ext cx="7608882" cy="21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 b="0" i="0" u="none" strike="noStrike" cap="none">
                <a:solidFill>
                  <a:srgbClr val="000000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© T’WORKS. Confidential – For recipient use only. Do not share without permission.</a:t>
            </a:r>
            <a:endParaRPr sz="200">
              <a:solidFill>
                <a:srgbClr val="0A1B37"/>
              </a:solidFill>
              <a:latin typeface="Inter" panose="02000503000000020004" pitchFamily="2" charset="0"/>
              <a:ea typeface="Inter" panose="02000503000000020004" pitchFamily="2" charset="0"/>
              <a:cs typeface="Inter Light"/>
              <a:sym typeface="Inter Light"/>
            </a:endParaRPr>
          </a:p>
        </p:txBody>
      </p:sp>
      <p:sp>
        <p:nvSpPr>
          <p:cNvPr id="259" name="Google Shape;259;p23"/>
          <p:cNvSpPr txBox="1">
            <a:spLocks noGrp="1"/>
          </p:cNvSpPr>
          <p:nvPr>
            <p:ph type="subTitle" idx="3"/>
          </p:nvPr>
        </p:nvSpPr>
        <p:spPr>
          <a:xfrm>
            <a:off x="7533250" y="163338"/>
            <a:ext cx="1359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600"/>
              <a:buFont typeface="Inter Light"/>
              <a:buNone/>
              <a:defRPr sz="6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subTitle" idx="4"/>
          </p:nvPr>
        </p:nvSpPr>
        <p:spPr>
          <a:xfrm>
            <a:off x="169800" y="1775525"/>
            <a:ext cx="2041500" cy="1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800"/>
              <a:buFont typeface="Inter"/>
              <a:buNone/>
              <a:defRPr sz="8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500"/>
              <a:buFont typeface="Inter"/>
              <a:buNone/>
              <a:defRPr sz="5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500"/>
              <a:buFont typeface="Inter"/>
              <a:buNone/>
              <a:defRPr sz="5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500"/>
              <a:buFont typeface="Inter"/>
              <a:buNone/>
              <a:defRPr sz="5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500"/>
              <a:buFont typeface="Inter"/>
              <a:buNone/>
              <a:defRPr sz="5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500"/>
              <a:buFont typeface="Inter"/>
              <a:buNone/>
              <a:defRPr sz="5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500"/>
              <a:buFont typeface="Inter"/>
              <a:buNone/>
              <a:defRPr sz="5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500"/>
              <a:buFont typeface="Inter"/>
              <a:buNone/>
              <a:defRPr sz="5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500"/>
              <a:buFont typeface="Inter"/>
              <a:buNone/>
              <a:defRPr sz="5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61" name="Google Shape;261;p23"/>
          <p:cNvSpPr>
            <a:spLocks noGrp="1"/>
          </p:cNvSpPr>
          <p:nvPr>
            <p:ph type="pic" idx="5"/>
          </p:nvPr>
        </p:nvSpPr>
        <p:spPr>
          <a:xfrm>
            <a:off x="3614850" y="1153850"/>
            <a:ext cx="4809000" cy="31983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23"/>
          <p:cNvSpPr txBox="1">
            <a:spLocks noGrp="1"/>
          </p:cNvSpPr>
          <p:nvPr>
            <p:ph type="subTitle" idx="6"/>
          </p:nvPr>
        </p:nvSpPr>
        <p:spPr>
          <a:xfrm>
            <a:off x="169800" y="874450"/>
            <a:ext cx="648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500"/>
              <a:buFont typeface="Inter"/>
              <a:buNone/>
              <a:defRPr sz="5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400"/>
              <a:buFont typeface="Inter"/>
              <a:buNone/>
              <a:defRPr sz="4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400"/>
              <a:buFont typeface="Inter"/>
              <a:buNone/>
              <a:defRPr sz="4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400"/>
              <a:buFont typeface="Inter"/>
              <a:buNone/>
              <a:defRPr sz="4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400"/>
              <a:buFont typeface="Inter"/>
              <a:buNone/>
              <a:defRPr sz="4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400"/>
              <a:buFont typeface="Inter"/>
              <a:buNone/>
              <a:defRPr sz="4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400"/>
              <a:buFont typeface="Inter"/>
              <a:buNone/>
              <a:defRPr sz="4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400"/>
              <a:buFont typeface="Inter"/>
              <a:buNone/>
              <a:defRPr sz="4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400"/>
              <a:buFont typeface="Inter"/>
              <a:buNone/>
              <a:defRPr sz="400">
                <a:solidFill>
                  <a:srgbClr val="0A1B3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">
  <p:cSld name="31">
    <p:bg>
      <p:bgPr>
        <a:solidFill>
          <a:srgbClr val="0938DC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2"/>
          <p:cNvSpPr txBox="1">
            <a:spLocks noGrp="1"/>
          </p:cNvSpPr>
          <p:nvPr>
            <p:ph type="title"/>
          </p:nvPr>
        </p:nvSpPr>
        <p:spPr>
          <a:xfrm>
            <a:off x="640375" y="2324750"/>
            <a:ext cx="56925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AEEF1"/>
              </a:buClr>
              <a:buSzPts val="6400"/>
              <a:buFont typeface="Lora"/>
              <a:buNone/>
              <a:defRPr sz="6400">
                <a:solidFill>
                  <a:srgbClr val="EAEEF1"/>
                </a:solidFill>
                <a:latin typeface="Lora Medium"/>
                <a:ea typeface="Lora Medium"/>
                <a:cs typeface="Lora Medium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>
                <a:latin typeface="Lora Medium"/>
                <a:ea typeface="Lora Medium"/>
                <a:cs typeface="Lora Medium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>
                <a:latin typeface="Lora Medium"/>
                <a:ea typeface="Lora Medium"/>
                <a:cs typeface="Lora Medium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>
                <a:latin typeface="Lora Medium"/>
                <a:ea typeface="Lora Medium"/>
                <a:cs typeface="Lora Medium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>
                <a:latin typeface="Lora Medium"/>
                <a:ea typeface="Lora Medium"/>
                <a:cs typeface="Lora Medium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>
                <a:latin typeface="Lora Medium"/>
                <a:ea typeface="Lora Medium"/>
                <a:cs typeface="Lora Medium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>
                <a:latin typeface="Lora Medium"/>
                <a:ea typeface="Lora Medium"/>
                <a:cs typeface="Lora Medium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>
                <a:latin typeface="Lora Medium"/>
                <a:ea typeface="Lora Medium"/>
                <a:cs typeface="Lora Medium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>
                <a:latin typeface="Lora Medium"/>
                <a:ea typeface="Lora Medium"/>
                <a:cs typeface="Lora Medium"/>
                <a:sym typeface="Lora"/>
              </a:defRPr>
            </a:lvl9pPr>
          </a:lstStyle>
          <a:p>
            <a:endParaRPr/>
          </a:p>
        </p:txBody>
      </p:sp>
      <p:pic>
        <p:nvPicPr>
          <p:cNvPr id="420" name="Google Shape;4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2225" y="2562450"/>
            <a:ext cx="1082700" cy="254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12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81" r:id="rId4"/>
    <p:sldLayoutId id="2147483669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"/>
          <p:cNvSpPr txBox="1">
            <a:spLocks noGrp="1"/>
          </p:cNvSpPr>
          <p:nvPr>
            <p:ph type="title"/>
          </p:nvPr>
        </p:nvSpPr>
        <p:spPr>
          <a:xfrm>
            <a:off x="101275" y="519949"/>
            <a:ext cx="5972954" cy="1398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l" rtl="0"/>
            <a:r>
              <a:rPr lang="pt-pt" b="1" i="0" u="none" baseline="0">
                <a:solidFill>
                  <a:srgbClr val="081A36"/>
                </a:solidFill>
              </a:rPr>
              <a:t>my.t-works.eu</a:t>
            </a:r>
            <a:br>
              <a:rPr lang="pt-pt" b="1"/>
            </a:br>
            <a:r>
              <a:rPr lang="pt-pt" b="1" i="0" u="none" baseline="0"/>
              <a:t>O seu portal multifuncional para a comunicação global</a:t>
            </a:r>
            <a:br>
              <a:rPr lang="pt-pt" b="1"/>
            </a:br>
            <a:r>
              <a:rPr lang="pt-pt" sz="1200" b="0" i="0" u="none" baseline="0">
                <a:solidFill>
                  <a:srgbClr val="081A36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Revolucione os fluxos de trabalho linguístico com IA </a:t>
            </a:r>
            <a:br>
              <a:rPr lang="pt-pt"/>
            </a:br>
            <a:br>
              <a:rPr lang="pt-pt"/>
            </a:br>
            <a:br>
              <a:rPr lang="pt-pt"/>
            </a:br>
            <a:br>
              <a:rPr lang="pt-pt"/>
            </a:br>
            <a:br>
              <a:rPr lang="pt-pt" b="1"/>
            </a:br>
            <a:endParaRPr/>
          </a:p>
        </p:txBody>
      </p:sp>
      <p:pic>
        <p:nvPicPr>
          <p:cNvPr id="445" name="Google Shape;4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50" y="2650875"/>
            <a:ext cx="8675702" cy="20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46EBC-8D94-9702-404A-6700CB7E0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E20656-67AB-C3D9-B21C-89B652E7D67C}"/>
              </a:ext>
            </a:extLst>
          </p:cNvPr>
          <p:cNvSpPr txBox="1"/>
          <p:nvPr/>
        </p:nvSpPr>
        <p:spPr>
          <a:xfrm>
            <a:off x="3582784" y="2131252"/>
            <a:ext cx="4572000" cy="783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1" indent="0" algn="l" rtl="0" fontAlgn="base">
              <a:lnSpc>
                <a:spcPct val="114000"/>
              </a:lnSpc>
            </a:pPr>
            <a:r>
              <a:rPr lang="pt-pt" sz="800" b="0" i="0" u="none" baseline="0">
                <a:solidFill>
                  <a:srgbClr val="EAEEF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Prazos de entrega mais rápidos.</a:t>
            </a:r>
          </a:p>
          <a:p>
            <a:pPr marL="571500" lvl="1" indent="0" algn="l" rtl="0" fontAlgn="base">
              <a:lnSpc>
                <a:spcPct val="114000"/>
              </a:lnSpc>
            </a:pPr>
            <a:endParaRPr lang="pt-pt" sz="800">
              <a:solidFill>
                <a:srgbClr val="EAEEF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571500" lvl="1" indent="0" algn="l" rtl="0" fontAlgn="base">
              <a:lnSpc>
                <a:spcPct val="114000"/>
              </a:lnSpc>
            </a:pPr>
            <a:r>
              <a:rPr lang="pt-pt" sz="800" b="0" i="0" u="none" baseline="0">
                <a:solidFill>
                  <a:srgbClr val="EAEEF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Maior segurança dos dados.</a:t>
            </a:r>
          </a:p>
          <a:p>
            <a:pPr marL="571500" lvl="1" indent="0" algn="l" rtl="0" fontAlgn="base">
              <a:lnSpc>
                <a:spcPct val="114000"/>
              </a:lnSpc>
            </a:pPr>
            <a:endParaRPr lang="pt-pt" sz="800">
              <a:solidFill>
                <a:srgbClr val="EAEEF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571500" lvl="1" indent="0" algn="l" rtl="0" fontAlgn="base">
              <a:lnSpc>
                <a:spcPct val="114000"/>
              </a:lnSpc>
            </a:pPr>
            <a:r>
              <a:rPr lang="pt-pt" sz="800" b="0" i="0" u="none" baseline="0">
                <a:solidFill>
                  <a:srgbClr val="EAEEF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 Light" panose="02000503000000020004" pitchFamily="2" charset="0"/>
              </a:rPr>
              <a:t>Pacotes mensais personalizáveis.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FBAB1-A80A-A64A-DCA7-541D4343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65" y="1154619"/>
            <a:ext cx="7997170" cy="932700"/>
          </a:xfrm>
        </p:spPr>
        <p:txBody>
          <a:bodyPr>
            <a:normAutofit fontScale="90000"/>
          </a:bodyPr>
          <a:lstStyle/>
          <a:p>
            <a:pPr algn="l" rtl="0">
              <a:lnSpc>
                <a:spcPct val="80000"/>
              </a:lnSpc>
            </a:pPr>
            <a:r>
              <a:rPr lang="pt-pt" b="1" i="0" u="none" baseline="0"/>
              <a:t>Transforme a sua </a:t>
            </a:r>
            <a:br>
              <a:rPr lang="pt-pt" b="1"/>
            </a:br>
            <a:r>
              <a:rPr lang="pt-pt" b="1" i="0" u="none" baseline="0"/>
              <a:t>comunicação global com a t'works</a:t>
            </a:r>
            <a:br>
              <a:rPr lang="pt-pt"/>
            </a:br>
            <a:br>
              <a:rPr lang="pt-pt"/>
            </a:b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2EC4B-62AB-2B2A-3898-6F9F02BC6AD8}"/>
              </a:ext>
            </a:extLst>
          </p:cNvPr>
          <p:cNvSpPr txBox="1">
            <a:spLocks/>
          </p:cNvSpPr>
          <p:nvPr/>
        </p:nvSpPr>
        <p:spPr>
          <a:xfrm>
            <a:off x="2433825" y="184686"/>
            <a:ext cx="13590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algn="l" rtl="0"/>
            <a:r>
              <a:rPr lang="pt-pt" sz="600" b="0" i="0" u="none" baseline="0">
                <a:solidFill>
                  <a:srgbClr val="EAEEF1"/>
                </a:solidFill>
              </a:rPr>
              <a:t>02 Funcionalidades</a:t>
            </a:r>
          </a:p>
        </p:txBody>
      </p:sp>
      <p:sp>
        <p:nvSpPr>
          <p:cNvPr id="4" name="Google Shape;675;p59">
            <a:extLst>
              <a:ext uri="{FF2B5EF4-FFF2-40B4-BE49-F238E27FC236}">
                <a16:creationId xmlns:a16="http://schemas.microsoft.com/office/drawing/2014/main" id="{6EBA2573-3482-1DBF-D66C-8FB21C807F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3551" y="2087319"/>
            <a:ext cx="3329233" cy="25179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1" indent="0" algn="l" rtl="0" fontAlgn="base"/>
            <a:r>
              <a:rPr lang="pt-pt" sz="800" b="0" i="0" u="none" baseline="0" dirty="0">
                <a:solidFill>
                  <a:srgbClr val="EAEEF1"/>
                </a:solidFill>
              </a:rPr>
              <a:t>Uma plataforma multifuncional para fluxos de trabalho simplificados.</a:t>
            </a:r>
          </a:p>
          <a:p>
            <a:pPr marL="571500" lvl="1" indent="0" algn="l" rtl="0" fontAlgn="base"/>
            <a:endParaRPr lang="pt-pt" sz="800" dirty="0">
              <a:solidFill>
                <a:srgbClr val="EAEEF1"/>
              </a:solidFill>
            </a:endParaRPr>
          </a:p>
          <a:p>
            <a:pPr marL="571500" lvl="1" indent="0" algn="l" rtl="0" fontAlgn="base"/>
            <a:r>
              <a:rPr lang="pt-pt" sz="800" b="0" i="0" u="none" baseline="0" dirty="0">
                <a:solidFill>
                  <a:srgbClr val="EAEEF1"/>
                </a:solidFill>
              </a:rPr>
              <a:t>Redução dos custos de tradução graças a uma tradução por IA eficiente.</a:t>
            </a:r>
          </a:p>
          <a:p>
            <a:pPr marL="571500" lvl="1" indent="0" algn="l" rtl="0" fontAlgn="base"/>
            <a:endParaRPr lang="pt-pt" sz="800" dirty="0">
              <a:solidFill>
                <a:srgbClr val="EAEEF1"/>
              </a:solidFill>
            </a:endParaRPr>
          </a:p>
          <a:p>
            <a:pPr marL="571500" lvl="1" indent="0" algn="l" rtl="0" fontAlgn="base"/>
            <a:r>
              <a:rPr lang="pt-pt" sz="800" b="0" i="0" u="none" baseline="0" dirty="0">
                <a:solidFill>
                  <a:srgbClr val="EAEEF1"/>
                </a:solidFill>
              </a:rPr>
              <a:t>Melhor qualidade e consistência da tradução.</a:t>
            </a:r>
          </a:p>
          <a:p>
            <a:pPr marL="114300" indent="0" algn="l" rtl="0" fontAlgn="base"/>
            <a:endParaRPr lang="pt-pt" sz="800" dirty="0"/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pt-pt" sz="800" dirty="0"/>
          </a:p>
          <a:p>
            <a:pPr marL="312738" indent="0" algn="l" rtl="0"/>
            <a:r>
              <a:rPr lang="pt-pt" sz="800" b="1" i="0" u="none" baseline="0" dirty="0"/>
              <a:t>Tudo a postos para experimentar o futuro das soluções linguísticas?</a:t>
            </a:r>
            <a:r>
              <a:rPr lang="pt-pt" sz="800" b="0" i="0" u="none" baseline="0" dirty="0"/>
              <a:t> </a:t>
            </a:r>
          </a:p>
          <a:p>
            <a:pPr marL="312738" indent="0" algn="l" rtl="0"/>
            <a:r>
              <a:rPr lang="pt-pt" sz="800" b="0" i="0" u="none" baseline="0" dirty="0"/>
              <a:t>A t'works pode ajudá-lo a alcançar </a:t>
            </a:r>
            <a:r>
              <a:rPr lang="pt-pt" sz="800" b="0" i="1" u="none" baseline="0" dirty="0"/>
              <a:t>Global </a:t>
            </a:r>
            <a:r>
              <a:rPr lang="pt-pt" sz="800" b="0" i="1" u="none" baseline="0" dirty="0" err="1"/>
              <a:t>Understanding</a:t>
            </a:r>
            <a:r>
              <a:rPr lang="pt-pt" sz="800" b="0" i="0" u="none" baseline="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30204-52F1-D9FC-6A30-CF943FFF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0446" y="2204634"/>
            <a:ext cx="139701" cy="10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2226C8-8B7C-7799-333F-2E13DA6D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0446" y="2896784"/>
            <a:ext cx="139701" cy="103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BA3D2-39AE-44A0-6E7C-C217AA75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97332" y="2196321"/>
            <a:ext cx="139701" cy="103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985561-5028-87CC-D4D0-1B92D094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97332" y="2468620"/>
            <a:ext cx="139701" cy="103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72C65-E96A-2D41-5112-A73DEA45FB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97332" y="2725044"/>
            <a:ext cx="139701" cy="103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90551-6081-021E-74DA-803C04F5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99" y="2493508"/>
            <a:ext cx="139701" cy="1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4"/>
          <p:cNvSpPr txBox="1">
            <a:spLocks noGrp="1"/>
          </p:cNvSpPr>
          <p:nvPr>
            <p:ph type="title"/>
          </p:nvPr>
        </p:nvSpPr>
        <p:spPr>
          <a:xfrm>
            <a:off x="640375" y="2324750"/>
            <a:ext cx="56925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0" i="0" u="none" baseline="0"/>
              <a:t>Obrigado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0"/>
          <p:cNvSpPr txBox="1">
            <a:spLocks noGrp="1"/>
          </p:cNvSpPr>
          <p:nvPr>
            <p:ph type="title"/>
          </p:nvPr>
        </p:nvSpPr>
        <p:spPr>
          <a:xfrm>
            <a:off x="134099" y="3510366"/>
            <a:ext cx="6041976" cy="14808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l" rtl="0"/>
            <a:r>
              <a:rPr lang="pt-pt" b="1" i="0" u="none" baseline="0" dirty="0"/>
              <a:t>Simplifique a comunicação global: </a:t>
            </a:r>
            <a:br>
              <a:rPr lang="pt-pt" b="1" dirty="0"/>
            </a:br>
            <a:r>
              <a:rPr lang="pt-pt" b="1" i="0" u="none" baseline="0" dirty="0"/>
              <a:t>a vantagem da t’works</a:t>
            </a:r>
            <a:endParaRPr dirty="0"/>
          </a:p>
        </p:txBody>
      </p:sp>
      <p:sp>
        <p:nvSpPr>
          <p:cNvPr id="474" name="Google Shape;474;p40"/>
          <p:cNvSpPr txBox="1">
            <a:spLocks noGrp="1"/>
          </p:cNvSpPr>
          <p:nvPr>
            <p:ph type="title" idx="2"/>
          </p:nvPr>
        </p:nvSpPr>
        <p:spPr>
          <a:xfrm>
            <a:off x="2747850" y="3880000"/>
            <a:ext cx="3648300" cy="11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0" i="0" u="none" baseline="0"/>
              <a:t>02</a:t>
            </a:r>
            <a:endParaRPr/>
          </a:p>
        </p:txBody>
      </p:sp>
      <p:sp>
        <p:nvSpPr>
          <p:cNvPr id="475" name="Google Shape;475;p40"/>
          <p:cNvSpPr txBox="1">
            <a:spLocks noGrp="1"/>
          </p:cNvSpPr>
          <p:nvPr>
            <p:ph type="subTitle" idx="1"/>
          </p:nvPr>
        </p:nvSpPr>
        <p:spPr>
          <a:xfrm>
            <a:off x="7625443" y="4434375"/>
            <a:ext cx="1386907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pt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0" i="0" u="none" baseline="0"/>
              <a:t>my-t.works.eu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6"/>
          <p:cNvSpPr txBox="1">
            <a:spLocks noGrp="1"/>
          </p:cNvSpPr>
          <p:nvPr>
            <p:ph type="subTitle" idx="2"/>
          </p:nvPr>
        </p:nvSpPr>
        <p:spPr>
          <a:xfrm>
            <a:off x="2433824" y="386094"/>
            <a:ext cx="3683755" cy="45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Aft>
                <a:spcPts val="1200"/>
              </a:spcAft>
            </a:pPr>
            <a:r>
              <a:rPr lang="pt-pt" b="0" i="0" u="none" baseline="0"/>
              <a:t>01 Simplifique a comunicação global: a vantagem da t’works</a:t>
            </a:r>
            <a:endParaRPr/>
          </a:p>
        </p:txBody>
      </p:sp>
      <p:sp>
        <p:nvSpPr>
          <p:cNvPr id="642" name="Google Shape;642;p56"/>
          <p:cNvSpPr txBox="1">
            <a:spLocks noGrp="1"/>
          </p:cNvSpPr>
          <p:nvPr>
            <p:ph type="subTitle" idx="3"/>
          </p:nvPr>
        </p:nvSpPr>
        <p:spPr>
          <a:xfrm>
            <a:off x="7533250" y="163338"/>
            <a:ext cx="1359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b="0" i="0" u="none" baseline="0"/>
              <a:t>1.</a:t>
            </a:r>
            <a:endParaRPr/>
          </a:p>
        </p:txBody>
      </p:sp>
      <p:sp>
        <p:nvSpPr>
          <p:cNvPr id="644" name="Google Shape;644;p56"/>
          <p:cNvSpPr txBox="1">
            <a:spLocks noGrp="1"/>
          </p:cNvSpPr>
          <p:nvPr>
            <p:ph type="subTitle" idx="4"/>
          </p:nvPr>
        </p:nvSpPr>
        <p:spPr>
          <a:xfrm>
            <a:off x="4045223" y="1913657"/>
            <a:ext cx="4144712" cy="3074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7938" indent="-7938" algn="l" rtl="0"/>
            <a:r>
              <a:rPr lang="pt-pt" b="0" i="0" u="none" baseline="0" dirty="0"/>
              <a:t>Atualmente, as empresas enfrentam uma pressão crescente para fornecer conteúdo multilingue de forma mais rápida, mais eficiente e com uma qualidade consistente. A utilização de várias ferramentas, a gestão da terminologia em diferentes sistemas e a coordenação de revisões localizadas podem </a:t>
            </a:r>
            <a:br>
              <a:rPr lang="pt-pt" dirty="0"/>
            </a:br>
            <a:r>
              <a:rPr lang="pt-pt" b="0" i="0" u="none" baseline="0" dirty="0"/>
              <a:t>ser </a:t>
            </a:r>
            <a:r>
              <a:rPr lang="pt-pt" b="1" i="0" u="none" baseline="0" dirty="0"/>
              <a:t>complexas, demoradas </a:t>
            </a:r>
            <a:r>
              <a:rPr lang="pt-pt" b="0" i="0" u="none" baseline="0" dirty="0"/>
              <a:t>e </a:t>
            </a:r>
            <a:r>
              <a:rPr lang="pt-pt" b="1" i="0" u="none" baseline="0" dirty="0"/>
              <a:t>dispendiosas</a:t>
            </a:r>
            <a:r>
              <a:rPr lang="pt-pt" b="0" i="0" u="none" baseline="0" dirty="0"/>
              <a:t>.</a:t>
            </a:r>
          </a:p>
          <a:p>
            <a:pPr marL="7938" indent="-7938" algn="l" rtl="0"/>
            <a:endParaRPr lang="pt-pt" dirty="0"/>
          </a:p>
          <a:p>
            <a:pPr marL="7938" indent="-7938" algn="l" rtl="0"/>
            <a:r>
              <a:rPr lang="pt-pt" b="0" i="0" u="none" baseline="0" dirty="0"/>
              <a:t>O portal da t’works elimina estes desafios, fornecendo </a:t>
            </a:r>
            <a:br>
              <a:rPr lang="pt-pt" dirty="0"/>
            </a:br>
            <a:r>
              <a:rPr lang="pt-pt" b="0" i="0" u="none" baseline="0" dirty="0"/>
              <a:t>uma </a:t>
            </a:r>
            <a:r>
              <a:rPr lang="pt-pt" b="1" i="0" u="none" baseline="0" dirty="0"/>
              <a:t>solução multifuncional que simplifica todo o fluxo de trabalho linguístico.</a:t>
            </a:r>
            <a:r>
              <a:rPr lang="pt-pt" b="0" i="0" u="none" baseline="0" dirty="0"/>
              <a:t> </a:t>
            </a:r>
            <a:br>
              <a:rPr lang="pt-pt" dirty="0"/>
            </a:br>
            <a:r>
              <a:rPr lang="pt-pt" b="0" i="0" u="none" baseline="0" dirty="0"/>
              <a:t>Desde a tradução potenciada por IA à gestão centralizada de terminologia e à fácil revisão localizada, damos às suas equipas a capacidade de alcançar </a:t>
            </a:r>
            <a:r>
              <a:rPr lang="pt-pt" b="0" i="1" u="none" baseline="0" dirty="0"/>
              <a:t>Global </a:t>
            </a:r>
            <a:r>
              <a:rPr lang="pt-pt" b="0" i="1" u="none" baseline="0" dirty="0" err="1"/>
              <a:t>Understanding</a:t>
            </a:r>
            <a:r>
              <a:rPr lang="pt-pt" b="0" i="0" u="none" baseline="0" dirty="0"/>
              <a:t> com uma facilidade e eficiência sem precedentes.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2F9D8-D1BE-2004-2DC8-AAA6271017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0259" y="322038"/>
            <a:ext cx="4782403" cy="47824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"/>
          <p:cNvSpPr txBox="1">
            <a:spLocks noGrp="1"/>
          </p:cNvSpPr>
          <p:nvPr>
            <p:ph type="title"/>
          </p:nvPr>
        </p:nvSpPr>
        <p:spPr>
          <a:xfrm>
            <a:off x="134100" y="3880000"/>
            <a:ext cx="4340796" cy="11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 algn="l" rtl="0"/>
            <a:r>
              <a:rPr lang="pt-pt" b="1" i="0" u="none" baseline="0"/>
              <a:t>Funcionalidades </a:t>
            </a:r>
            <a:endParaRPr lang="pt-pt"/>
          </a:p>
        </p:txBody>
      </p:sp>
      <p:sp>
        <p:nvSpPr>
          <p:cNvPr id="451" name="Google Shape;451;p37"/>
          <p:cNvSpPr txBox="1">
            <a:spLocks noGrp="1"/>
          </p:cNvSpPr>
          <p:nvPr>
            <p:ph type="title" idx="2"/>
          </p:nvPr>
        </p:nvSpPr>
        <p:spPr>
          <a:xfrm>
            <a:off x="2747850" y="3880000"/>
            <a:ext cx="3648300" cy="11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0" i="0" u="none" baseline="0"/>
              <a:t>01</a:t>
            </a:r>
            <a:endParaRPr/>
          </a:p>
        </p:txBody>
      </p:sp>
      <p:sp>
        <p:nvSpPr>
          <p:cNvPr id="5" name="Google Shape;475;p40">
            <a:extLst>
              <a:ext uri="{FF2B5EF4-FFF2-40B4-BE49-F238E27FC236}">
                <a16:creationId xmlns:a16="http://schemas.microsoft.com/office/drawing/2014/main" id="{7AFC31EA-99C4-C987-D83F-3A5A39834C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25443" y="4434375"/>
            <a:ext cx="1386907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pt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0" i="0" u="none" baseline="0"/>
              <a:t>my-t.works.eu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>
          <a:extLst>
            <a:ext uri="{FF2B5EF4-FFF2-40B4-BE49-F238E27FC236}">
              <a16:creationId xmlns:a16="http://schemas.microsoft.com/office/drawing/2014/main" id="{563F59EA-0324-C9C2-0598-AB2A3A117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6">
            <a:extLst>
              <a:ext uri="{FF2B5EF4-FFF2-40B4-BE49-F238E27FC236}">
                <a16:creationId xmlns:a16="http://schemas.microsoft.com/office/drawing/2014/main" id="{37AF6FC9-DF5E-699E-C362-327B1CC8CC0E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533250" y="163338"/>
            <a:ext cx="1359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b="0" i="0" u="none" baseline="0"/>
              <a:t>1.</a:t>
            </a:r>
            <a:endParaRPr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3937EA1-91AF-7485-B052-A7C92A8B0DDF}"/>
              </a:ext>
            </a:extLst>
          </p:cNvPr>
          <p:cNvSpPr txBox="1">
            <a:spLocks/>
          </p:cNvSpPr>
          <p:nvPr/>
        </p:nvSpPr>
        <p:spPr>
          <a:xfrm>
            <a:off x="2433825" y="170618"/>
            <a:ext cx="13590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600"/>
              <a:buFont typeface="Inter Light"/>
              <a:buNone/>
              <a:defRPr sz="6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algn="l" rtl="0"/>
            <a:r>
              <a:rPr lang="pt-pt" b="0" i="0" u="none" baseline="0"/>
              <a:t>02 Funcionalidades</a:t>
            </a:r>
          </a:p>
        </p:txBody>
      </p:sp>
      <p:sp>
        <p:nvSpPr>
          <p:cNvPr id="13" name="Google Shape;671;p59">
            <a:extLst>
              <a:ext uri="{FF2B5EF4-FFF2-40B4-BE49-F238E27FC236}">
                <a16:creationId xmlns:a16="http://schemas.microsoft.com/office/drawing/2014/main" id="{991F3F4F-D1F9-A8A6-CE54-ABBFE47689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2447" y="567675"/>
            <a:ext cx="5405429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80000"/>
              </a:lnSpc>
            </a:pPr>
            <a:r>
              <a:rPr lang="pt-pt" sz="2000" b="1" i="0" u="none" baseline="0" dirty="0">
                <a:solidFill>
                  <a:srgbClr val="081A36"/>
                </a:solidFill>
              </a:rPr>
              <a:t>Tire partido do poder da </a:t>
            </a:r>
            <a:br>
              <a:rPr lang="pt-pt" sz="2000" b="1" dirty="0">
                <a:solidFill>
                  <a:srgbClr val="081A36"/>
                </a:solidFill>
              </a:rPr>
            </a:br>
            <a:r>
              <a:rPr lang="pt-pt" sz="2000" b="1" i="0" u="none" baseline="0" dirty="0">
                <a:solidFill>
                  <a:srgbClr val="081A36"/>
                </a:solidFill>
              </a:rPr>
              <a:t>tradução por IA</a:t>
            </a:r>
            <a:endParaRPr sz="2000" dirty="0">
              <a:solidFill>
                <a:srgbClr val="081A36"/>
              </a:solidFill>
            </a:endParaRPr>
          </a:p>
        </p:txBody>
      </p:sp>
      <p:sp>
        <p:nvSpPr>
          <p:cNvPr id="14" name="Google Shape;675;p59">
            <a:extLst>
              <a:ext uri="{FF2B5EF4-FFF2-40B4-BE49-F238E27FC236}">
                <a16:creationId xmlns:a16="http://schemas.microsoft.com/office/drawing/2014/main" id="{57910821-A243-D8E7-1765-DBCFC5398A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3484" y="1195913"/>
            <a:ext cx="4158516" cy="388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6525" indent="0" algn="l" rtl="0"/>
            <a:r>
              <a:rPr lang="pt-pt" sz="800" b="0" i="0" u="none" baseline="0" dirty="0">
                <a:solidFill>
                  <a:srgbClr val="081A36"/>
                </a:solidFill>
              </a:rPr>
              <a:t>Ao contrário da tradução automática convencional, a tradução por IA da t'works aprende com os seus dados, apresentando resultados mais precisos e contextualmente relevantes.</a:t>
            </a:r>
          </a:p>
          <a:p>
            <a:pPr marL="136525" indent="0" algn="l" rtl="0"/>
            <a:br>
              <a:rPr lang="pt-pt" sz="800" dirty="0">
                <a:solidFill>
                  <a:srgbClr val="081A36"/>
                </a:solidFill>
              </a:rPr>
            </a:br>
            <a:r>
              <a:rPr lang="pt-pt" sz="800" b="0" i="0" u="none" baseline="0" dirty="0">
                <a:solidFill>
                  <a:srgbClr val="081A36"/>
                </a:solidFill>
              </a:rPr>
              <a:t>O portal da t'works oferece dois poderosos modos de tradução por IA, projetados para a velocidade, precisão e eficiência:</a:t>
            </a:r>
          </a:p>
          <a:p>
            <a:pPr marL="136525" indent="0" algn="l" rtl="0"/>
            <a:endParaRPr lang="pt-pt" sz="800" dirty="0">
              <a:solidFill>
                <a:srgbClr val="081A36"/>
              </a:solidFill>
            </a:endParaRPr>
          </a:p>
          <a:p>
            <a:pPr marL="136525" indent="0" algn="l" rtl="0" fontAlgn="base"/>
            <a:r>
              <a:rPr lang="pt-pt" sz="800" b="1" i="0" u="none" baseline="0" dirty="0">
                <a:solidFill>
                  <a:srgbClr val="081A36"/>
                </a:solidFill>
              </a:rPr>
              <a:t>1. Tradução instantânea de texto simples</a:t>
            </a:r>
            <a:r>
              <a:rPr lang="pt-pt" sz="800" b="0" i="0" u="none" baseline="0" dirty="0">
                <a:solidFill>
                  <a:srgbClr val="081A36"/>
                </a:solidFill>
              </a:rPr>
              <a:t>: traduza textos curtos em segundos. </a:t>
            </a:r>
          </a:p>
          <a:p>
            <a:pPr marL="136525" indent="0" algn="l" rtl="0"/>
            <a:r>
              <a:rPr lang="pt-pt" sz="800" b="0" i="0" u="none" baseline="0" dirty="0">
                <a:solidFill>
                  <a:srgbClr val="081A36"/>
                </a:solidFill>
              </a:rPr>
              <a:t>Basta digitar ou copiar e colar o seu conteúdo, selecionar os idiomas e receber instantaneamente resultados precisos potenciados por IA.</a:t>
            </a:r>
          </a:p>
          <a:p>
            <a:pPr marL="593725" lvl="1" indent="0" algn="l" rtl="0"/>
            <a:br>
              <a:rPr lang="pt-pt" sz="500" dirty="0">
                <a:solidFill>
                  <a:srgbClr val="081A36"/>
                </a:solidFill>
              </a:rPr>
            </a:br>
            <a:r>
              <a:rPr lang="pt-pt" sz="800" b="1" i="0" u="none" baseline="0" dirty="0">
                <a:solidFill>
                  <a:srgbClr val="081A36"/>
                </a:solidFill>
              </a:rPr>
              <a:t>Principais vantagens: </a:t>
            </a:r>
          </a:p>
          <a:p>
            <a:pPr marL="593725" lvl="1" indent="0" algn="l" rtl="0" fontAlgn="base"/>
            <a:endParaRPr lang="pt-pt" sz="800" dirty="0">
              <a:solidFill>
                <a:srgbClr val="081A36"/>
              </a:solidFill>
            </a:endParaRPr>
          </a:p>
          <a:p>
            <a:pPr marL="593725" lvl="1" indent="0" algn="l" rtl="0" fontAlgn="base"/>
            <a:r>
              <a:rPr lang="pt-pt" sz="800" b="0" i="0" u="none" baseline="0" dirty="0">
                <a:solidFill>
                  <a:srgbClr val="081A36"/>
                </a:solidFill>
              </a:rPr>
              <a:t>Reduza os custos, acelere os prazos de entrega e mantenha a consistência com o vocabulário único da sua empresa.</a:t>
            </a:r>
          </a:p>
          <a:p>
            <a:pPr marL="136525" indent="0" algn="l" rtl="0" fontAlgn="base"/>
            <a:endParaRPr lang="pt-pt" sz="800" b="1" dirty="0">
              <a:solidFill>
                <a:srgbClr val="081A36"/>
              </a:solidFill>
            </a:endParaRPr>
          </a:p>
          <a:p>
            <a:pPr marL="136525" indent="0" algn="l" rtl="0" fontAlgn="base"/>
            <a:endParaRPr lang="pt-pt" sz="800" b="1" dirty="0">
              <a:solidFill>
                <a:srgbClr val="081A36"/>
              </a:solidFill>
            </a:endParaRPr>
          </a:p>
          <a:p>
            <a:pPr marL="136525" indent="0" algn="l" rtl="0" fontAlgn="base"/>
            <a:r>
              <a:rPr lang="pt-pt" sz="800" b="1" i="0" u="none" baseline="0" dirty="0">
                <a:solidFill>
                  <a:srgbClr val="081A36"/>
                </a:solidFill>
              </a:rPr>
              <a:t>2. Tradução de ficheiros sem esforço</a:t>
            </a:r>
            <a:r>
              <a:rPr lang="pt-pt" sz="800" b="0" i="0" u="none" baseline="0" dirty="0">
                <a:solidFill>
                  <a:srgbClr val="081A36"/>
                </a:solidFill>
              </a:rPr>
              <a:t>: simplifique a tradução de documentos maiores. Carregue os seus ficheiros e os nossos motores de IA aproveitarão de forma inteligente as suas memórias de tradução e terminologia existentes.</a:t>
            </a:r>
          </a:p>
          <a:p>
            <a:pPr marL="136525" indent="0" algn="l" rtl="0"/>
            <a:endParaRPr lang="pt-pt" sz="800" dirty="0">
              <a:solidFill>
                <a:srgbClr val="081A36"/>
              </a:solidFill>
            </a:endParaRPr>
          </a:p>
          <a:p>
            <a:pPr marL="593725" lvl="1" indent="0" algn="l" rtl="0"/>
            <a:r>
              <a:rPr lang="pt-pt" sz="800" b="1" i="0" u="none" baseline="0" dirty="0">
                <a:solidFill>
                  <a:srgbClr val="081A36"/>
                </a:solidFill>
              </a:rPr>
              <a:t>Principais vantagens: </a:t>
            </a:r>
          </a:p>
          <a:p>
            <a:pPr marL="593725" lvl="1" indent="0" algn="l" rtl="0"/>
            <a:endParaRPr lang="pt-pt" sz="800" dirty="0">
              <a:solidFill>
                <a:srgbClr val="081A36"/>
              </a:solidFill>
            </a:endParaRPr>
          </a:p>
          <a:p>
            <a:pPr marL="593725" lvl="1" indent="0" algn="l" rtl="0" fontAlgn="base"/>
            <a:r>
              <a:rPr lang="pt-pt" sz="800" b="0" i="0" u="none" baseline="0" dirty="0">
                <a:solidFill>
                  <a:srgbClr val="081A36"/>
                </a:solidFill>
              </a:rPr>
              <a:t>Mantenha a qualidade e consistência, elimine as tarefas repetitivas e garanta que as suas traduções estão sempre alinhadas com a imagem de marca.</a:t>
            </a:r>
          </a:p>
          <a:p>
            <a:pPr marL="7938" indent="-7938" algn="l" rtl="0"/>
            <a:endParaRPr lang="pt-pt" sz="800" dirty="0">
              <a:solidFill>
                <a:srgbClr val="081A36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A79144-CBB1-D356-E974-E625F3FBE7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4244" y="3084402"/>
            <a:ext cx="139701" cy="1036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B523F-4B83-EE18-0003-AA5C5090A1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2896" y="4472176"/>
            <a:ext cx="139701" cy="103649"/>
          </a:xfrm>
          <a:prstGeom prst="rect">
            <a:avLst/>
          </a:prstGeom>
        </p:spPr>
      </p:pic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1110F4-DC7D-1AEB-9D4B-03B7C0F5EA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478"/>
          <a:stretch>
            <a:fillRect/>
          </a:stretch>
        </p:blipFill>
        <p:spPr>
          <a:xfrm>
            <a:off x="4692675" y="600827"/>
            <a:ext cx="4113931" cy="3173343"/>
          </a:xfrm>
          <a:prstGeom prst="rect">
            <a:avLst/>
          </a:prstGeom>
          <a:effectLst>
            <a:outerShdw blurRad="129534" dist="50800" dir="2160000" sx="98000" sy="98000" algn="ctr" rotWithShape="0">
              <a:srgbClr val="081A36">
                <a:alpha val="17776"/>
              </a:srgbClr>
            </a:outerShdw>
          </a:effectLst>
        </p:spPr>
      </p:pic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1C9A0D9-DBA2-817B-71F7-510574D2F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676" y="3894260"/>
            <a:ext cx="4113930" cy="864445"/>
          </a:xfrm>
          <a:prstGeom prst="rect">
            <a:avLst/>
          </a:prstGeom>
          <a:effectLst>
            <a:outerShdw blurRad="129534" dist="50800" dir="2161793" sx="98000" sy="98000" algn="ctr" rotWithShape="0">
              <a:srgbClr val="081A36">
                <a:alpha val="17776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42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79A73-1CE4-7B03-28F0-410806C3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9B3998-2A1D-B6C5-59BA-352B0492C6A4}"/>
              </a:ext>
            </a:extLst>
          </p:cNvPr>
          <p:cNvSpPr txBox="1">
            <a:spLocks/>
          </p:cNvSpPr>
          <p:nvPr/>
        </p:nvSpPr>
        <p:spPr>
          <a:xfrm>
            <a:off x="2433825" y="184686"/>
            <a:ext cx="13590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algn="l" rtl="0"/>
            <a:r>
              <a:rPr lang="pt-pt" sz="600" b="0" i="0" u="none" baseline="0">
                <a:solidFill>
                  <a:srgbClr val="EAEEF1"/>
                </a:solidFill>
              </a:rPr>
              <a:t>02 Funcionalidades</a:t>
            </a:r>
          </a:p>
        </p:txBody>
      </p:sp>
      <p:sp>
        <p:nvSpPr>
          <p:cNvPr id="6" name="Google Shape;671;p59">
            <a:extLst>
              <a:ext uri="{FF2B5EF4-FFF2-40B4-BE49-F238E27FC236}">
                <a16:creationId xmlns:a16="http://schemas.microsoft.com/office/drawing/2014/main" id="{896C863A-ABFE-588F-5EDF-6C9C6DD417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2810" y="583621"/>
            <a:ext cx="4631373" cy="820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80000"/>
              </a:lnSpc>
            </a:pPr>
            <a:r>
              <a:rPr lang="pt-pt" sz="2000" b="1" i="0" u="none" baseline="0" dirty="0"/>
              <a:t>Gestão centralizada da terminologia: </a:t>
            </a:r>
            <a:br>
              <a:rPr lang="pt-pt" sz="2000" b="1" dirty="0"/>
            </a:br>
            <a:r>
              <a:rPr lang="pt-pt" sz="2000" b="1" i="0" u="none" baseline="0" dirty="0"/>
              <a:t>o seu centro de ativos linguísticos</a:t>
            </a:r>
            <a:br>
              <a:rPr lang="pt-pt" sz="2000" dirty="0"/>
            </a:br>
            <a:endParaRPr sz="2000" dirty="0"/>
          </a:p>
        </p:txBody>
      </p:sp>
      <p:sp>
        <p:nvSpPr>
          <p:cNvPr id="8" name="Google Shape;675;p59">
            <a:extLst>
              <a:ext uri="{FF2B5EF4-FFF2-40B4-BE49-F238E27FC236}">
                <a16:creationId xmlns:a16="http://schemas.microsoft.com/office/drawing/2014/main" id="{69C692CA-A0CE-A539-8866-B133A682CF60}"/>
              </a:ext>
            </a:extLst>
          </p:cNvPr>
          <p:cNvSpPr txBox="1">
            <a:spLocks/>
          </p:cNvSpPr>
          <p:nvPr/>
        </p:nvSpPr>
        <p:spPr>
          <a:xfrm>
            <a:off x="433953" y="1199109"/>
            <a:ext cx="4082351" cy="350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600"/>
              <a:buFont typeface="Inter Light"/>
              <a:buNone/>
              <a:defRPr sz="600" b="0" i="0" u="none" strike="noStrike" cap="none">
                <a:solidFill>
                  <a:srgbClr val="EAEEF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95250" indent="0" algn="l"/>
            <a:r>
              <a:rPr lang="pt-pt" sz="800" b="0" i="0" u="none" baseline="0" dirty="0"/>
              <a:t>Uma terminologia consistente é crucial para a clareza, a precisão </a:t>
            </a:r>
            <a:r>
              <a:rPr lang="pt-pt" sz="800" dirty="0"/>
              <a:t>e a consistência </a:t>
            </a:r>
            <a:r>
              <a:rPr lang="pt-pt" sz="800" b="0" i="0" u="none" baseline="0" dirty="0"/>
              <a:t>da marca. </a:t>
            </a:r>
            <a:br>
              <a:rPr lang="pt-pt" sz="800" dirty="0"/>
            </a:br>
            <a:r>
              <a:rPr lang="pt-pt" sz="800" b="0" i="0" u="none" baseline="0" dirty="0"/>
              <a:t>O portal da t’works fornece um sistema centralizado para a criação, a gestão </a:t>
            </a:r>
            <a:br>
              <a:rPr lang="pt-pt" sz="800" dirty="0"/>
            </a:br>
            <a:r>
              <a:rPr lang="pt-pt" sz="800" b="0" i="0" u="none" baseline="0" dirty="0"/>
              <a:t>e a implementação dos seus ativos de terminologia multilingue.</a:t>
            </a:r>
          </a:p>
          <a:p>
            <a:pPr marL="95250" indent="0" algn="l" rtl="0"/>
            <a:endParaRPr lang="pt-pt" sz="800" dirty="0"/>
          </a:p>
          <a:p>
            <a:pPr marL="95250" indent="0" algn="l" rtl="0"/>
            <a:r>
              <a:rPr lang="pt-pt" sz="800" b="1" i="0" u="none" baseline="0" dirty="0"/>
              <a:t>Principais funcionalidades:</a:t>
            </a:r>
          </a:p>
          <a:p>
            <a:pPr marL="95250" indent="0" algn="l" rtl="0"/>
            <a:endParaRPr lang="pt-pt" sz="800" b="1" dirty="0"/>
          </a:p>
          <a:p>
            <a:pPr marL="493713" indent="0" algn="l" rtl="0"/>
            <a:endParaRPr lang="pt-pt" sz="700" dirty="0"/>
          </a:p>
          <a:p>
            <a:pPr marL="361950" indent="0" algn="l" rtl="0"/>
            <a:r>
              <a:rPr lang="pt-pt" sz="800" b="0" i="0" u="none" baseline="0" dirty="0"/>
              <a:t>Crie e gira bases terminológicas manualmente ou com a assistência de IA.</a:t>
            </a:r>
          </a:p>
          <a:p>
            <a:pPr marL="361950" indent="0" algn="l" rtl="0"/>
            <a:endParaRPr lang="pt-pt" sz="800" dirty="0"/>
          </a:p>
          <a:p>
            <a:pPr marL="361950" indent="0" algn="l" rtl="0"/>
            <a:r>
              <a:rPr lang="pt-pt" sz="800" b="0" i="0" u="none" baseline="0" dirty="0"/>
              <a:t>Adicione definições, contexto, variantes proibidas/permitidas e multimédia.</a:t>
            </a:r>
          </a:p>
          <a:p>
            <a:pPr marL="361950" indent="0" algn="l" rtl="0"/>
            <a:endParaRPr lang="pt-pt" sz="800" dirty="0"/>
          </a:p>
          <a:p>
            <a:pPr marL="361950" indent="0" algn="l" rtl="0"/>
            <a:r>
              <a:rPr lang="pt-pt" sz="800" b="0" i="0" u="none" baseline="0" dirty="0"/>
              <a:t>As atualizações em tempo real garantem que todos os utilizadores e processos de tradução utilizam sempre a terminologia aprovada mais recente.</a:t>
            </a:r>
          </a:p>
          <a:p>
            <a:pPr marL="361950" indent="0" algn="l" rtl="0"/>
            <a:endParaRPr lang="pt-pt" sz="800" dirty="0"/>
          </a:p>
          <a:p>
            <a:pPr marL="361950" indent="0" algn="l" rtl="0"/>
            <a:r>
              <a:rPr lang="pt-pt" sz="800" b="0" i="0" u="none" baseline="0" dirty="0"/>
              <a:t>Controle o acesso com funções de utilizador flexíveis (apenas leitura, sugestão, edição).</a:t>
            </a:r>
          </a:p>
          <a:p>
            <a:pPr marL="361950" indent="0" algn="l" rtl="0"/>
            <a:endParaRPr lang="pt-pt" sz="800" dirty="0"/>
          </a:p>
          <a:p>
            <a:pPr marL="361950" indent="0" algn="l" rtl="0"/>
            <a:r>
              <a:rPr lang="pt-pt" sz="800" b="0" i="0" u="none" baseline="0" dirty="0"/>
              <a:t>Garanta que a terminologia gerida é utilizada de forma automática e direta pelos nossos motores de tradução por IA.</a:t>
            </a:r>
          </a:p>
          <a:p>
            <a:pPr marL="95250" indent="0" algn="l" rtl="0"/>
            <a:endParaRPr lang="pt-pt" sz="700" dirty="0"/>
          </a:p>
          <a:p>
            <a:pPr marL="95250" indent="0" algn="l" rtl="0"/>
            <a:endParaRPr lang="pt-pt" sz="700" dirty="0"/>
          </a:p>
          <a:p>
            <a:pPr marL="95250" indent="0" algn="l" rtl="0"/>
            <a:endParaRPr lang="pt-pt" sz="700" dirty="0"/>
          </a:p>
          <a:p>
            <a:pPr marL="95250" indent="0" algn="l" rtl="0"/>
            <a:endParaRPr lang="pt-pt" sz="800" b="1" dirty="0"/>
          </a:p>
          <a:p>
            <a:pPr marL="571500" lvl="1" indent="0" algn="l" rtl="0" fontAlgn="base"/>
            <a:endParaRPr lang="pt-pt" sz="800" dirty="0">
              <a:solidFill>
                <a:srgbClr val="EAEEF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D4B75-B898-4A34-29E8-0B750AD5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6815" y="2418718"/>
            <a:ext cx="139701" cy="103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006134-9230-6EAD-BE5C-F7D46DA27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6816" y="3664884"/>
            <a:ext cx="139701" cy="103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6B229-5B19-6370-DF77-98A9B5A6BD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4468" y="4090395"/>
            <a:ext cx="139701" cy="103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6E3278-E19E-0815-2346-D77E2F33F7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6816" y="3135724"/>
            <a:ext cx="139701" cy="1036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8B4932-3C96-5D86-6D2F-596DDED4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4243" y="2716382"/>
            <a:ext cx="139701" cy="103649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CF33546-90B1-71C8-8061-3CAB8709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697" y="1199109"/>
            <a:ext cx="4200837" cy="2763569"/>
          </a:xfrm>
          <a:prstGeom prst="rect">
            <a:avLst/>
          </a:prstGeom>
          <a:effectLst>
            <a:outerShdw blurRad="127000" dist="50800" dir="2160000" sx="98000" sy="98000" algn="ctr" rotWithShape="0">
              <a:srgbClr val="081A36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16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>
          <a:extLst>
            <a:ext uri="{FF2B5EF4-FFF2-40B4-BE49-F238E27FC236}">
              <a16:creationId xmlns:a16="http://schemas.microsoft.com/office/drawing/2014/main" id="{EECE2282-572C-D1DA-0E07-97A4830A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6">
            <a:extLst>
              <a:ext uri="{FF2B5EF4-FFF2-40B4-BE49-F238E27FC236}">
                <a16:creationId xmlns:a16="http://schemas.microsoft.com/office/drawing/2014/main" id="{28423C33-AAD0-54AB-2AC0-3C80459FB2D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533250" y="163338"/>
            <a:ext cx="1359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b="0" i="0" u="none" baseline="0"/>
              <a:t>1.</a:t>
            </a:r>
            <a:endParaRPr/>
          </a:p>
        </p:txBody>
      </p:sp>
      <p:sp>
        <p:nvSpPr>
          <p:cNvPr id="644" name="Google Shape;644;p56">
            <a:extLst>
              <a:ext uri="{FF2B5EF4-FFF2-40B4-BE49-F238E27FC236}">
                <a16:creationId xmlns:a16="http://schemas.microsoft.com/office/drawing/2014/main" id="{74A1A600-BF51-66D6-0E9D-8219B4D4554F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73468" y="2026376"/>
            <a:ext cx="3566732" cy="3074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7938" indent="0" algn="l" rtl="0"/>
            <a:r>
              <a:rPr lang="pt-pt" b="0" i="0" u="none" baseline="0" dirty="0"/>
              <a:t>O portal da t'works permite aos utilizadores ir além da tradução básica com assistentes de IA integrados.</a:t>
            </a:r>
          </a:p>
          <a:p>
            <a:pPr marL="95250" indent="0" algn="l" rtl="0"/>
            <a:endParaRPr lang="pt-pt" dirty="0"/>
          </a:p>
          <a:p>
            <a:pPr marL="271463" lvl="1" indent="-49213" algn="l" rtl="0"/>
            <a:r>
              <a:rPr lang="pt-pt" sz="800" b="1" i="0" u="none" baseline="0" dirty="0"/>
              <a:t>Principais funcionalidades:</a:t>
            </a:r>
          </a:p>
          <a:p>
            <a:pPr marL="271463" indent="-49213" algn="l" rtl="0"/>
            <a:endParaRPr lang="pt-pt" dirty="0"/>
          </a:p>
          <a:p>
            <a:pPr marL="222250" lvl="1" indent="0" algn="l" rtl="0" fontAlgn="base"/>
            <a:r>
              <a:rPr lang="pt-pt" sz="800" b="0" i="0" u="none" baseline="0" dirty="0"/>
              <a:t>Utiliz</a:t>
            </a:r>
            <a:r>
              <a:rPr lang="pt-pt" sz="800" dirty="0"/>
              <a:t>e</a:t>
            </a:r>
            <a:r>
              <a:rPr lang="pt-pt" sz="800" b="0" i="0" u="none" baseline="0" dirty="0"/>
              <a:t> diretrizes linguísticas predefinidas ou personalizadas para adaptar o conteúdo traduzido às suas necessidades específicas.</a:t>
            </a:r>
          </a:p>
          <a:p>
            <a:pPr marL="222250" lvl="1" indent="0" algn="l" rtl="0" fontAlgn="base"/>
            <a:endParaRPr lang="pt-pt" sz="800" dirty="0"/>
          </a:p>
          <a:p>
            <a:pPr marL="222250" lvl="1" indent="0" algn="l" rtl="0" fontAlgn="base"/>
            <a:r>
              <a:rPr lang="pt-pt" sz="800" b="0" i="0" u="none" baseline="0" dirty="0"/>
              <a:t>Crie automaticamente definições ou informações contextuais para cada termo da sua base de dados terminológica.</a:t>
            </a:r>
          </a:p>
          <a:p>
            <a:pPr marL="222250" lvl="1" indent="0" algn="l" rtl="0"/>
            <a:br>
              <a:rPr lang="pt-pt" sz="800" dirty="0"/>
            </a:br>
            <a:r>
              <a:rPr lang="pt-pt" sz="800" b="0" i="0" u="none" baseline="0" dirty="0"/>
              <a:t>Obtenha um maior controlo sobre o tom, o estilo e a precisão, garantindo que o seu público-alvo se identifica perfeitamente com o seu conteúdo.</a:t>
            </a:r>
          </a:p>
          <a:p>
            <a:pPr marL="95250" indent="0" algn="l" rtl="0"/>
            <a:br>
              <a:rPr lang="pt-pt" dirty="0"/>
            </a:br>
            <a:endParaRPr lang="pt-pt" dirty="0"/>
          </a:p>
          <a:p>
            <a:pPr marL="95250" indent="0" algn="l" rtl="0"/>
            <a:br>
              <a:rPr lang="pt-pt" dirty="0"/>
            </a:br>
            <a:endParaRPr dirty="0"/>
          </a:p>
        </p:txBody>
      </p:sp>
      <p:sp>
        <p:nvSpPr>
          <p:cNvPr id="645" name="Google Shape;645;p56">
            <a:extLst>
              <a:ext uri="{FF2B5EF4-FFF2-40B4-BE49-F238E27FC236}">
                <a16:creationId xmlns:a16="http://schemas.microsoft.com/office/drawing/2014/main" id="{3CD32F80-3E02-1063-93F8-00C49D47D0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3469" y="1369543"/>
            <a:ext cx="4186200" cy="850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l" rtl="0"/>
            <a:r>
              <a:rPr lang="pt-pt" b="1" i="0" u="none" baseline="0"/>
              <a:t>Assistentes de IA: melhore </a:t>
            </a:r>
            <a:br>
              <a:rPr lang="pt-pt" b="1"/>
            </a:br>
            <a:r>
              <a:rPr lang="pt-pt" b="1" i="0" u="none" baseline="0"/>
              <a:t>e aperfeiçoe o seu conteúdo</a:t>
            </a:r>
            <a:br>
              <a:rPr lang="pt-pt"/>
            </a:br>
            <a:br>
              <a:rPr lang="pt-pt"/>
            </a:br>
            <a:endParaRPr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508102D-CED7-A37E-7934-882E1D011879}"/>
              </a:ext>
            </a:extLst>
          </p:cNvPr>
          <p:cNvSpPr txBox="1">
            <a:spLocks/>
          </p:cNvSpPr>
          <p:nvPr/>
        </p:nvSpPr>
        <p:spPr>
          <a:xfrm>
            <a:off x="2433825" y="170618"/>
            <a:ext cx="13590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600"/>
              <a:buFont typeface="Inter Light"/>
              <a:buNone/>
              <a:defRPr sz="6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algn="l" rtl="0"/>
            <a:r>
              <a:rPr lang="pt-pt" b="0" i="0" u="none" baseline="0"/>
              <a:t>02 Funcionalidades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D48F0-45D7-3E3C-8F6C-1A1BD4F2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7700" y="2825059"/>
            <a:ext cx="139700" cy="103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DBB34-6A32-3B8D-F10A-91BE2E3371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7700" y="3698451"/>
            <a:ext cx="139700" cy="103648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7AFB5E-DC39-E752-9E44-00EC06BA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08" y="1477005"/>
            <a:ext cx="4156604" cy="1099139"/>
          </a:xfrm>
          <a:prstGeom prst="rect">
            <a:avLst/>
          </a:prstGeom>
          <a:effectLst>
            <a:outerShdw blurRad="127000" dist="50800" dir="2160000" sx="98000" sy="98000" algn="ctr" rotWithShape="0">
              <a:srgbClr val="081A36">
                <a:alpha val="18000"/>
              </a:srgbClr>
            </a:outerShdw>
          </a:effectLst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FF4806-4654-B067-D265-224B4D41D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006" y="2758187"/>
            <a:ext cx="4156606" cy="1106504"/>
          </a:xfrm>
          <a:prstGeom prst="rect">
            <a:avLst/>
          </a:prstGeom>
          <a:effectLst>
            <a:outerShdw blurRad="127000" dist="50800" dir="2160000" sx="98000" sy="98000" algn="ctr" rotWithShape="0">
              <a:srgbClr val="081A36">
                <a:alpha val="18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9F71F6-B526-50B8-77DC-476F0F219AEA}"/>
              </a:ext>
            </a:extLst>
          </p:cNvPr>
          <p:cNvSpPr txBox="1"/>
          <p:nvPr/>
        </p:nvSpPr>
        <p:spPr>
          <a:xfrm>
            <a:off x="4453368" y="258384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indent="0" algn="l" rtl="0"/>
            <a:r>
              <a:rPr lang="pt-pt" sz="600" b="0" i="0" u="none" baseline="0" dirty="0">
                <a:solidFill>
                  <a:srgbClr val="081A3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Tradução após o assistente de IA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EB47FD-456E-AC7A-1D26-F45AE63D2347}"/>
              </a:ext>
            </a:extLst>
          </p:cNvPr>
          <p:cNvSpPr txBox="1"/>
          <p:nvPr/>
        </p:nvSpPr>
        <p:spPr>
          <a:xfrm>
            <a:off x="4453368" y="1289283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indent="0" algn="l" rtl="0"/>
            <a:r>
              <a:rPr lang="pt-pt" sz="600" b="0" i="0" u="none" baseline="0" dirty="0">
                <a:solidFill>
                  <a:srgbClr val="081A36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Tradução antes do assistente de IA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EE5E143-6E0B-6FA4-551A-D0101679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7700" y="3259615"/>
            <a:ext cx="139700" cy="1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6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CC87F-0398-4BDB-648F-C005F420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F6A7-BC02-73C1-1D8F-E86E409C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00" y="1512066"/>
            <a:ext cx="7997170" cy="932700"/>
          </a:xfrm>
        </p:spPr>
        <p:txBody>
          <a:bodyPr>
            <a:normAutofit fontScale="90000"/>
          </a:bodyPr>
          <a:lstStyle/>
          <a:p>
            <a:pPr algn="l" rtl="0">
              <a:lnSpc>
                <a:spcPct val="80000"/>
              </a:lnSpc>
            </a:pPr>
            <a:r>
              <a:rPr lang="pt-pt" b="1" i="0" u="none" baseline="0"/>
              <a:t>O seu conteúdo, o seu controlo: </a:t>
            </a:r>
            <a:br>
              <a:rPr lang="pt-pt" b="1"/>
            </a:br>
            <a:r>
              <a:rPr lang="pt-pt" b="1" i="0" u="none" baseline="0"/>
              <a:t>segurança e acesso totais</a:t>
            </a:r>
            <a:endParaRPr lang="pt-pt"/>
          </a:p>
        </p:txBody>
      </p:sp>
      <p:sp>
        <p:nvSpPr>
          <p:cNvPr id="16" name="Google Shape;546;p48">
            <a:extLst>
              <a:ext uri="{FF2B5EF4-FFF2-40B4-BE49-F238E27FC236}">
                <a16:creationId xmlns:a16="http://schemas.microsoft.com/office/drawing/2014/main" id="{F083F5F9-EA2F-E1D6-5458-30FB1B3E91C4}"/>
              </a:ext>
            </a:extLst>
          </p:cNvPr>
          <p:cNvSpPr txBox="1">
            <a:spLocks/>
          </p:cNvSpPr>
          <p:nvPr/>
        </p:nvSpPr>
        <p:spPr>
          <a:xfrm>
            <a:off x="788750" y="3170565"/>
            <a:ext cx="3783250" cy="9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7938" lvl="1" indent="0" algn="l" rtl="0" fontAlgn="base"/>
            <a:r>
              <a:rPr lang="pt-pt" sz="800" b="0" i="0" u="none" baseline="0">
                <a:solidFill>
                  <a:srgbClr val="EAEEF1"/>
                </a:solidFill>
              </a:rPr>
              <a:t>O seu conteúdo será processado e armazenado num ambiente seguro (com certificação ISO 27001) e nunca será carregado numa nuvem pública nem num serviço de IA.</a:t>
            </a:r>
          </a:p>
          <a:p>
            <a:pPr marL="7938" lvl="1" indent="0" algn="l" rtl="0" fontAlgn="base"/>
            <a:r>
              <a:rPr lang="pt-pt" sz="800" b="0" i="0" u="none" baseline="0">
                <a:solidFill>
                  <a:srgbClr val="EAEEF1"/>
                </a:solidFill>
              </a:rPr>
              <a:t>Com a garantia de conformidade com as leis de proteção de dados da UE (GDPR), manterá o controlo total sobre o seu conteúdo. </a:t>
            </a:r>
          </a:p>
          <a:p>
            <a:pPr marL="7938" indent="0" algn="l" rtl="0">
              <a:spcAft>
                <a:spcPts val="1200"/>
              </a:spcAft>
            </a:pPr>
            <a:endParaRPr lang="pt-pt">
              <a:solidFill>
                <a:srgbClr val="EAEEF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877A0D-86D8-916F-5B0C-16B100DC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0302" y="3257885"/>
            <a:ext cx="139700" cy="103648"/>
          </a:xfrm>
          <a:prstGeom prst="rect">
            <a:avLst/>
          </a:prstGeom>
        </p:spPr>
      </p:pic>
      <p:sp>
        <p:nvSpPr>
          <p:cNvPr id="26" name="Google Shape;644;p56">
            <a:extLst>
              <a:ext uri="{FF2B5EF4-FFF2-40B4-BE49-F238E27FC236}">
                <a16:creationId xmlns:a16="http://schemas.microsoft.com/office/drawing/2014/main" id="{89726DB1-781C-DCC7-4DC8-8FC950B142EA}"/>
              </a:ext>
            </a:extLst>
          </p:cNvPr>
          <p:cNvSpPr txBox="1">
            <a:spLocks/>
          </p:cNvSpPr>
          <p:nvPr/>
        </p:nvSpPr>
        <p:spPr>
          <a:xfrm>
            <a:off x="449600" y="2372852"/>
            <a:ext cx="6937318" cy="69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600"/>
              <a:buFont typeface="Inter Light"/>
              <a:buNone/>
              <a:defRPr sz="6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95250" indent="0" algn="l" rtl="0"/>
            <a:r>
              <a:rPr lang="pt-pt" sz="800" b="0" i="0" u="none" baseline="0">
                <a:solidFill>
                  <a:srgbClr val="EAEEF1"/>
                </a:solidFill>
              </a:rPr>
              <a:t>O portal da t'works garante a segurança do seu conteúdo num ambiente 100 % protegido e certificado, proporcionando-lhe um controlo total sobre o mesmo.</a:t>
            </a:r>
          </a:p>
          <a:p>
            <a:pPr marL="95250" indent="0" algn="l" rtl="0"/>
            <a:endParaRPr lang="pt-pt" sz="800">
              <a:solidFill>
                <a:srgbClr val="EAEEF1"/>
              </a:solidFill>
            </a:endParaRPr>
          </a:p>
          <a:p>
            <a:pPr marL="95250" indent="0" algn="l" rtl="0"/>
            <a:endParaRPr lang="pt-pt" sz="800">
              <a:solidFill>
                <a:srgbClr val="EAEEF1"/>
              </a:solidFill>
            </a:endParaRPr>
          </a:p>
          <a:p>
            <a:pPr marL="95250" indent="0" algn="l" rtl="0"/>
            <a:r>
              <a:rPr lang="pt-pt" sz="800" b="1" i="0" u="none" baseline="0">
                <a:solidFill>
                  <a:srgbClr val="EAEEF1"/>
                </a:solidFill>
              </a:rPr>
              <a:t>Principais funcionalidades: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FD77C-F678-3AF7-B28C-F3C866310400}"/>
              </a:ext>
            </a:extLst>
          </p:cNvPr>
          <p:cNvSpPr txBox="1">
            <a:spLocks/>
          </p:cNvSpPr>
          <p:nvPr/>
        </p:nvSpPr>
        <p:spPr>
          <a:xfrm>
            <a:off x="2433825" y="184686"/>
            <a:ext cx="13590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800"/>
              <a:buFont typeface="Inter Light"/>
              <a:buNone/>
              <a:defRPr sz="8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A36"/>
              </a:buClr>
              <a:buSzPts val="400"/>
              <a:buFont typeface="Inter Light"/>
              <a:buNone/>
              <a:defRPr sz="400" b="0" i="0" u="none" strike="noStrike" cap="none">
                <a:solidFill>
                  <a:srgbClr val="081A3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algn="l" rtl="0"/>
            <a:r>
              <a:rPr lang="pt-pt" sz="600" b="0" i="0" u="none" baseline="0">
                <a:solidFill>
                  <a:srgbClr val="EAEEF1"/>
                </a:solidFill>
              </a:rPr>
              <a:t>02 Funcionalidades</a:t>
            </a:r>
          </a:p>
        </p:txBody>
      </p:sp>
    </p:spTree>
    <p:extLst>
      <p:ext uri="{BB962C8B-B14F-4D97-AF65-F5344CB8AC3E}">
        <p14:creationId xmlns:p14="http://schemas.microsoft.com/office/powerpoint/2010/main" val="335425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>
          <a:extLst>
            <a:ext uri="{FF2B5EF4-FFF2-40B4-BE49-F238E27FC236}">
              <a16:creationId xmlns:a16="http://schemas.microsoft.com/office/drawing/2014/main" id="{93EB6C5F-8D21-3A63-65C6-D1BE87E2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6">
            <a:extLst>
              <a:ext uri="{FF2B5EF4-FFF2-40B4-BE49-F238E27FC236}">
                <a16:creationId xmlns:a16="http://schemas.microsoft.com/office/drawing/2014/main" id="{F2D38A42-9681-D4A4-1189-0D18DF4A9FA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533250" y="163338"/>
            <a:ext cx="13590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b="0" i="0" u="none" baseline="0"/>
              <a:t>1.</a:t>
            </a:r>
            <a:endParaRPr/>
          </a:p>
        </p:txBody>
      </p:sp>
      <p:sp>
        <p:nvSpPr>
          <p:cNvPr id="644" name="Google Shape;644;p56">
            <a:extLst>
              <a:ext uri="{FF2B5EF4-FFF2-40B4-BE49-F238E27FC236}">
                <a16:creationId xmlns:a16="http://schemas.microsoft.com/office/drawing/2014/main" id="{25C54ED2-5930-C58A-2DD7-5DE53B49A4C8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67865" y="1644373"/>
            <a:ext cx="3300021" cy="3074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indent="0" algn="l" rtl="0"/>
            <a:r>
              <a:rPr lang="pt-pt" b="0" i="0" u="none" baseline="0" dirty="0"/>
              <a:t>A coordenação do </a:t>
            </a:r>
            <a:r>
              <a:rPr lang="pt-pt" b="0" i="1" u="none" baseline="0" dirty="0"/>
              <a:t>feedback</a:t>
            </a:r>
            <a:r>
              <a:rPr lang="pt-pt" b="0" i="0" u="none" baseline="0" dirty="0"/>
              <a:t> dos revisores do país pode ser morosa e ineficaz. O portal da t'works simplifica este processo com o nosso fluxo de trabalho de revisão intuitivo.</a:t>
            </a:r>
          </a:p>
          <a:p>
            <a:pPr marL="552450" lvl="1" indent="0" algn="l" rtl="0"/>
            <a:br>
              <a:rPr lang="pt-pt" sz="800" u="sng" dirty="0"/>
            </a:br>
            <a:r>
              <a:rPr lang="pt-pt" sz="800" b="1" i="0" u="none" baseline="0" dirty="0"/>
              <a:t>Principais funcionalidades:</a:t>
            </a:r>
          </a:p>
          <a:p>
            <a:pPr marL="552450" lvl="1" indent="0" algn="l" rtl="0"/>
            <a:endParaRPr lang="pt-pt" sz="800" dirty="0"/>
          </a:p>
          <a:p>
            <a:pPr marL="552450" lvl="1" indent="0" algn="l" rtl="0" fontAlgn="base"/>
            <a:r>
              <a:rPr lang="pt-pt" sz="800" b="0" i="0" u="none" baseline="0" dirty="0"/>
              <a:t>Atribua tarefas de revisão a representantes no país com um único clique.</a:t>
            </a:r>
          </a:p>
          <a:p>
            <a:pPr marL="552450" lvl="1" indent="0" algn="l" rtl="0" fontAlgn="base"/>
            <a:endParaRPr lang="pt-pt" sz="800" dirty="0"/>
          </a:p>
          <a:p>
            <a:pPr marL="552450" lvl="1" indent="0" algn="l" rtl="0" fontAlgn="base"/>
            <a:r>
              <a:rPr lang="pt-pt" sz="800" b="0" i="0" u="none" baseline="0" dirty="0"/>
              <a:t>Forneça aos revisores um editor fácil de utilizar, no qual a terminologia definida é imediatamente identificável.</a:t>
            </a:r>
          </a:p>
          <a:p>
            <a:pPr marL="552450" lvl="1" indent="0" algn="l" rtl="0" fontAlgn="base"/>
            <a:endParaRPr lang="pt-pt" sz="800" dirty="0"/>
          </a:p>
          <a:p>
            <a:pPr marL="552450" lvl="1" indent="0" algn="l" rtl="0" fontAlgn="base"/>
            <a:r>
              <a:rPr lang="pt-pt" sz="800" b="0" i="0" u="none" baseline="0" dirty="0"/>
              <a:t>Facilite um </a:t>
            </a:r>
            <a:r>
              <a:rPr lang="pt-pt" sz="800" b="0" i="1" u="none" baseline="0" dirty="0"/>
              <a:t>feedback</a:t>
            </a:r>
            <a:r>
              <a:rPr lang="pt-pt" sz="800" b="0" i="0" u="none" baseline="0" dirty="0"/>
              <a:t> claro e contextual com a função de comentários.</a:t>
            </a:r>
          </a:p>
          <a:p>
            <a:pPr marL="552450" lvl="1" indent="0" algn="l" rtl="0" fontAlgn="base"/>
            <a:endParaRPr lang="pt-pt" sz="800" dirty="0"/>
          </a:p>
          <a:p>
            <a:pPr marL="552450" lvl="1" indent="0" algn="l" rtl="0" fontAlgn="base"/>
            <a:r>
              <a:rPr lang="pt-pt" sz="800" b="0" i="0" u="none" baseline="0" dirty="0"/>
              <a:t>Atualize automaticamente a memória de tradução em tempo real com conteúdo revisto e adaptado.</a:t>
            </a:r>
          </a:p>
          <a:p>
            <a:pPr marL="95250" indent="0" algn="l" rtl="0"/>
            <a:br>
              <a:rPr lang="pt-pt" dirty="0"/>
            </a:br>
            <a:r>
              <a:rPr lang="pt-pt" b="0" i="0" u="none" baseline="0" dirty="0"/>
              <a:t>Acelere o ciclo de revisão, melhore a qualidade da tradução e garanta que as suas traduções são precisas e culturalmente adequadas.</a:t>
            </a:r>
          </a:p>
          <a:p>
            <a:pPr algn="l" rtl="0"/>
            <a:br>
              <a:rPr lang="pt-pt" dirty="0"/>
            </a:br>
            <a:endParaRPr lang="pt-pt" dirty="0"/>
          </a:p>
          <a:p>
            <a:pPr marL="552450" lvl="1" indent="0" algn="l" rtl="0" fontAlgn="base"/>
            <a:endParaRPr lang="pt-pt" sz="800" dirty="0"/>
          </a:p>
        </p:txBody>
      </p:sp>
      <p:sp>
        <p:nvSpPr>
          <p:cNvPr id="645" name="Google Shape;645;p56">
            <a:extLst>
              <a:ext uri="{FF2B5EF4-FFF2-40B4-BE49-F238E27FC236}">
                <a16:creationId xmlns:a16="http://schemas.microsoft.com/office/drawing/2014/main" id="{C2CC25BB-5C28-62FD-3503-190EEBC703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995" y="728596"/>
            <a:ext cx="3236947" cy="97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l" rtl="0">
              <a:lnSpc>
                <a:spcPct val="90000"/>
              </a:lnSpc>
            </a:pPr>
            <a:r>
              <a:rPr lang="pt-pt" b="1" i="0" u="none" baseline="0" dirty="0"/>
              <a:t>Revisão localizada simplificada: garantia de qualidade colaborativa</a:t>
            </a: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endParaRPr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EAB6530-276A-292D-51EA-E781D5E6DF23}"/>
              </a:ext>
            </a:extLst>
          </p:cNvPr>
          <p:cNvSpPr txBox="1">
            <a:spLocks/>
          </p:cNvSpPr>
          <p:nvPr/>
        </p:nvSpPr>
        <p:spPr>
          <a:xfrm>
            <a:off x="2433825" y="170618"/>
            <a:ext cx="13590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600"/>
              <a:buFont typeface="Inter Light"/>
              <a:buNone/>
              <a:defRPr sz="6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B37"/>
              </a:buClr>
              <a:buSzPts val="300"/>
              <a:buFont typeface="Inter Light"/>
              <a:buNone/>
              <a:defRPr sz="300" b="0" i="0" u="none" strike="noStrike" cap="none">
                <a:solidFill>
                  <a:srgbClr val="0A1B37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algn="l" rtl="0"/>
            <a:r>
              <a:rPr lang="pt-pt" b="0" i="0" u="none" baseline="0"/>
              <a:t>02 Funcionalidades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6B235-42BB-07AC-9283-1D5CD8A6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5193" y="2597625"/>
            <a:ext cx="139701" cy="10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B68600-247B-51E2-5CD1-CBD5393F48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0433" y="3035775"/>
            <a:ext cx="139701" cy="103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144E9-0DF3-AF2E-0BA2-925C861CD0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0433" y="3565226"/>
            <a:ext cx="139701" cy="103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88DEB-2190-65B7-1E1C-924A4690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0433" y="4003376"/>
            <a:ext cx="139701" cy="103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6EACE1-E447-4470-EBAD-289536F1FE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r="669"/>
          <a:stretch>
            <a:fillRect/>
          </a:stretch>
        </p:blipFill>
        <p:spPr>
          <a:xfrm>
            <a:off x="4028632" y="1280889"/>
            <a:ext cx="4828031" cy="2651208"/>
          </a:xfrm>
          <a:prstGeom prst="rect">
            <a:avLst/>
          </a:prstGeom>
          <a:effectLst>
            <a:outerShdw blurRad="127000" dist="50800" dir="2160000" sx="98000" sy="98000" algn="ctr" rotWithShape="0">
              <a:srgbClr val="081A36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71811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576FF9D6DA3548927818C5CA7D45D2" ma:contentTypeVersion="18" ma:contentTypeDescription="Ein neues Dokument erstellen." ma:contentTypeScope="" ma:versionID="6849480151d837d12c31b71588b591b2">
  <xsd:schema xmlns:xsd="http://www.w3.org/2001/XMLSchema" xmlns:xs="http://www.w3.org/2001/XMLSchema" xmlns:p="http://schemas.microsoft.com/office/2006/metadata/properties" xmlns:ns2="0113aad0-a71b-4489-a63e-21a8b1c21038" xmlns:ns3="84091f7e-dbe5-4f8f-a8cd-ef3e3be04f82" targetNamespace="http://schemas.microsoft.com/office/2006/metadata/properties" ma:root="true" ma:fieldsID="1f7361dc27559cbea5059d06ddf18a9c" ns2:_="" ns3:_="">
    <xsd:import namespace="0113aad0-a71b-4489-a63e-21a8b1c21038"/>
    <xsd:import namespace="84091f7e-dbe5-4f8f-a8cd-ef3e3be04f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3aad0-a71b-4489-a63e-21a8b1c21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38fcbad2-24c4-4364-8a43-a26795976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1f7e-dbe5-4f8f-a8cd-ef3e3be04f8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fbf798d-a706-451a-88af-c065f7d04f6d}" ma:internalName="TaxCatchAll" ma:showField="CatchAllData" ma:web="84091f7e-dbe5-4f8f-a8cd-ef3e3be04f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13aad0-a71b-4489-a63e-21a8b1c21038">
      <Terms xmlns="http://schemas.microsoft.com/office/infopath/2007/PartnerControls"/>
    </lcf76f155ced4ddcb4097134ff3c332f>
    <TaxCatchAll xmlns="84091f7e-dbe5-4f8f-a8cd-ef3e3be04f82" xsi:nil="true"/>
  </documentManagement>
</p:properties>
</file>

<file path=customXml/itemProps1.xml><?xml version="1.0" encoding="utf-8"?>
<ds:datastoreItem xmlns:ds="http://schemas.openxmlformats.org/officeDocument/2006/customXml" ds:itemID="{831036DF-7CF3-4135-BC83-2E4F7F94CA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72B524-0D09-4133-9FEE-C6EFBE130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13aad0-a71b-4489-a63e-21a8b1c21038"/>
    <ds:schemaRef ds:uri="84091f7e-dbe5-4f8f-a8cd-ef3e3be04f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D0EF05-9DD2-42F4-AAC9-9D357A483CB3}">
  <ds:schemaRefs>
    <ds:schemaRef ds:uri="84091f7e-dbe5-4f8f-a8cd-ef3e3be04f82"/>
    <ds:schemaRef ds:uri="http://purl.org/dc/terms/"/>
    <ds:schemaRef ds:uri="http://www.w3.org/XML/1998/namespace"/>
    <ds:schemaRef ds:uri="http://purl.org/dc/elements/1.1/"/>
    <ds:schemaRef ds:uri="0113aad0-a71b-4489-a63e-21a8b1c21038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</TotalTime>
  <Words>931</Words>
  <Application>Microsoft Office PowerPoint</Application>
  <PresentationFormat>Apresentação no Ecrã (16:9)</PresentationFormat>
  <Paragraphs>106</Paragraphs>
  <Slides>11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Inter Light</vt:lpstr>
      <vt:lpstr>Lora</vt:lpstr>
      <vt:lpstr>Inter</vt:lpstr>
      <vt:lpstr>Arial</vt:lpstr>
      <vt:lpstr>Lora Medium</vt:lpstr>
      <vt:lpstr>Simple Light</vt:lpstr>
      <vt:lpstr>my.t-works.eu O seu portal multifuncional para a comunicação global Revolucione os fluxos de trabalho linguístico com IA      </vt:lpstr>
      <vt:lpstr>Simplifique a comunicação global:  a vantagem da t’works</vt:lpstr>
      <vt:lpstr>Apresentação do PowerPoint</vt:lpstr>
      <vt:lpstr>Funcionalidades </vt:lpstr>
      <vt:lpstr>Tire partido do poder da  tradução por IA</vt:lpstr>
      <vt:lpstr>Gestão centralizada da terminologia:  o seu centro de ativos linguísticos </vt:lpstr>
      <vt:lpstr>Assistentes de IA: melhore  e aperfeiçoe o seu conteúdo  </vt:lpstr>
      <vt:lpstr>O seu conteúdo, o seu controlo:  segurança e acesso totais</vt:lpstr>
      <vt:lpstr>Revisão localizada simplificada: garantia de qualidade colaborativa    </vt:lpstr>
      <vt:lpstr>Transforme a sua  comunicação global com a t'works  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my.t-works.eu Your All-in-One Portal for Global Communication Revolutionising Language Workflows with AI      </dc:title>
  <cp:lastModifiedBy>Susana Mendes</cp:lastModifiedBy>
  <cp:revision>20</cp:revision>
  <dcterms:modified xsi:type="dcterms:W3CDTF">2025-07-17T16:35:50Z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0x010100A7576FF9D6DA3548927818C5CA7D45D2</vt:lpwstr>
  </property>
  <property fmtid="{D5CDD505-2E9C-101B-9397-08002B2CF9AE}" pid="3" name="MediaServiceImageTags">
    <vt:lpwstr/>
  </property>
</Properties>
</file>